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7" r:id="rId2"/>
    <p:sldId id="426" r:id="rId3"/>
    <p:sldId id="410" r:id="rId4"/>
    <p:sldId id="411" r:id="rId5"/>
    <p:sldId id="385" r:id="rId6"/>
    <p:sldId id="386" r:id="rId7"/>
    <p:sldId id="436" r:id="rId8"/>
    <p:sldId id="388" r:id="rId9"/>
    <p:sldId id="402" r:id="rId10"/>
    <p:sldId id="435" r:id="rId11"/>
    <p:sldId id="387" r:id="rId12"/>
    <p:sldId id="407" r:id="rId13"/>
    <p:sldId id="405" r:id="rId14"/>
    <p:sldId id="392" r:id="rId15"/>
    <p:sldId id="393" r:id="rId16"/>
    <p:sldId id="394" r:id="rId17"/>
    <p:sldId id="396" r:id="rId18"/>
    <p:sldId id="403" r:id="rId19"/>
    <p:sldId id="397" r:id="rId20"/>
    <p:sldId id="390" r:id="rId21"/>
    <p:sldId id="398" r:id="rId22"/>
    <p:sldId id="401" r:id="rId23"/>
    <p:sldId id="399" r:id="rId24"/>
    <p:sldId id="400" r:id="rId25"/>
    <p:sldId id="421" r:id="rId26"/>
    <p:sldId id="416" r:id="rId27"/>
    <p:sldId id="418" r:id="rId28"/>
    <p:sldId id="415" r:id="rId29"/>
    <p:sldId id="432" r:id="rId30"/>
    <p:sldId id="40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D686"/>
    <a:srgbClr val="404040"/>
    <a:srgbClr val="9A9A9A"/>
    <a:srgbClr val="727272"/>
    <a:srgbClr val="121212"/>
    <a:srgbClr val="A6A6A6"/>
    <a:srgbClr val="00B050"/>
    <a:srgbClr val="E3FC4A"/>
    <a:srgbClr val="D1DFE1"/>
    <a:srgbClr val="47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>
        <p:scale>
          <a:sx n="100" d="100"/>
          <a:sy n="100" d="100"/>
        </p:scale>
        <p:origin x="1002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346DA-61B2-44A8-9A9A-2CC6C3B7F3BE}" type="datetimeFigureOut">
              <a:rPr lang="ko-KR" altLang="en-US" smtClean="0"/>
              <a:t>2022-11-29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BBB5F-AF05-4DF6-B55F-129ADD0342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22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724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13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452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08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4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15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498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874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14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678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09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2022-11-29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339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realty.chosun.com/site/data/html_dir/2021/11/17/2021111701625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5.sv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181503E-9E6D-4963-9BEA-488588A7FF61}"/>
              </a:ext>
            </a:extLst>
          </p:cNvPr>
          <p:cNvSpPr/>
          <p:nvPr/>
        </p:nvSpPr>
        <p:spPr>
          <a:xfrm>
            <a:off x="-452" y="4106709"/>
            <a:ext cx="12192451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b="1" kern="0" dirty="0">
                <a:solidFill>
                  <a:srgbClr val="05D686"/>
                </a:solidFill>
              </a:rPr>
              <a:t>좋은 동네에 대한 사회적 인식 분석</a:t>
            </a:r>
            <a:endParaRPr lang="en-US" altLang="ko-KR" sz="4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452" y="-36513"/>
            <a:ext cx="12191999" cy="3429001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57B176F-9F98-4573-95CE-36D5C65C2026}"/>
              </a:ext>
            </a:extLst>
          </p:cNvPr>
          <p:cNvGrpSpPr/>
          <p:nvPr/>
        </p:nvGrpSpPr>
        <p:grpSpPr>
          <a:xfrm>
            <a:off x="5097545" y="346102"/>
            <a:ext cx="2225510" cy="3046386"/>
            <a:chOff x="-2117725" y="-3711574"/>
            <a:chExt cx="3709987" cy="5078412"/>
          </a:xfrm>
        </p:grpSpPr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DA57870-7E86-4C2B-8991-B8E57093D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2" y="-327025"/>
              <a:ext cx="809625" cy="809625"/>
            </a:xfrm>
            <a:custGeom>
              <a:avLst/>
              <a:gdLst>
                <a:gd name="T0" fmla="*/ 805 w 1529"/>
                <a:gd name="T1" fmla="*/ 0 h 1530"/>
                <a:gd name="T2" fmla="*/ 955 w 1529"/>
                <a:gd name="T3" fmla="*/ 23 h 1530"/>
                <a:gd name="T4" fmla="*/ 1096 w 1529"/>
                <a:gd name="T5" fmla="*/ 75 h 1530"/>
                <a:gd name="T6" fmla="*/ 1222 w 1529"/>
                <a:gd name="T7" fmla="*/ 151 h 1530"/>
                <a:gd name="T8" fmla="*/ 1331 w 1529"/>
                <a:gd name="T9" fmla="*/ 250 h 1530"/>
                <a:gd name="T10" fmla="*/ 1418 w 1529"/>
                <a:gd name="T11" fmla="*/ 368 h 1530"/>
                <a:gd name="T12" fmla="*/ 1483 w 1529"/>
                <a:gd name="T13" fmla="*/ 501 h 1530"/>
                <a:gd name="T14" fmla="*/ 1522 w 1529"/>
                <a:gd name="T15" fmla="*/ 649 h 1530"/>
                <a:gd name="T16" fmla="*/ 1529 w 1529"/>
                <a:gd name="T17" fmla="*/ 765 h 1530"/>
                <a:gd name="T18" fmla="*/ 1522 w 1529"/>
                <a:gd name="T19" fmla="*/ 881 h 1530"/>
                <a:gd name="T20" fmla="*/ 1483 w 1529"/>
                <a:gd name="T21" fmla="*/ 1028 h 1530"/>
                <a:gd name="T22" fmla="*/ 1418 w 1529"/>
                <a:gd name="T23" fmla="*/ 1163 h 1530"/>
                <a:gd name="T24" fmla="*/ 1331 w 1529"/>
                <a:gd name="T25" fmla="*/ 1280 h 1530"/>
                <a:gd name="T26" fmla="*/ 1222 w 1529"/>
                <a:gd name="T27" fmla="*/ 1378 h 1530"/>
                <a:gd name="T28" fmla="*/ 1096 w 1529"/>
                <a:gd name="T29" fmla="*/ 1455 h 1530"/>
                <a:gd name="T30" fmla="*/ 955 w 1529"/>
                <a:gd name="T31" fmla="*/ 1507 h 1530"/>
                <a:gd name="T32" fmla="*/ 805 w 1529"/>
                <a:gd name="T33" fmla="*/ 1530 h 1530"/>
                <a:gd name="T34" fmla="*/ 726 w 1529"/>
                <a:gd name="T35" fmla="*/ 1530 h 1530"/>
                <a:gd name="T36" fmla="*/ 574 w 1529"/>
                <a:gd name="T37" fmla="*/ 1507 h 1530"/>
                <a:gd name="T38" fmla="*/ 433 w 1529"/>
                <a:gd name="T39" fmla="*/ 1455 h 1530"/>
                <a:gd name="T40" fmla="*/ 307 w 1529"/>
                <a:gd name="T41" fmla="*/ 1378 h 1530"/>
                <a:gd name="T42" fmla="*/ 198 w 1529"/>
                <a:gd name="T43" fmla="*/ 1280 h 1530"/>
                <a:gd name="T44" fmla="*/ 111 w 1529"/>
                <a:gd name="T45" fmla="*/ 1163 h 1530"/>
                <a:gd name="T46" fmla="*/ 46 w 1529"/>
                <a:gd name="T47" fmla="*/ 1028 h 1530"/>
                <a:gd name="T48" fmla="*/ 9 w 1529"/>
                <a:gd name="T49" fmla="*/ 881 h 1530"/>
                <a:gd name="T50" fmla="*/ 0 w 1529"/>
                <a:gd name="T51" fmla="*/ 765 h 1530"/>
                <a:gd name="T52" fmla="*/ 9 w 1529"/>
                <a:gd name="T53" fmla="*/ 649 h 1530"/>
                <a:gd name="T54" fmla="*/ 46 w 1529"/>
                <a:gd name="T55" fmla="*/ 501 h 1530"/>
                <a:gd name="T56" fmla="*/ 111 w 1529"/>
                <a:gd name="T57" fmla="*/ 368 h 1530"/>
                <a:gd name="T58" fmla="*/ 198 w 1529"/>
                <a:gd name="T59" fmla="*/ 250 h 1530"/>
                <a:gd name="T60" fmla="*/ 307 w 1529"/>
                <a:gd name="T61" fmla="*/ 151 h 1530"/>
                <a:gd name="T62" fmla="*/ 433 w 1529"/>
                <a:gd name="T63" fmla="*/ 75 h 1530"/>
                <a:gd name="T64" fmla="*/ 574 w 1529"/>
                <a:gd name="T65" fmla="*/ 23 h 1530"/>
                <a:gd name="T66" fmla="*/ 726 w 1529"/>
                <a:gd name="T67" fmla="*/ 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29" h="1530">
                  <a:moveTo>
                    <a:pt x="764" y="0"/>
                  </a:moveTo>
                  <a:lnTo>
                    <a:pt x="805" y="0"/>
                  </a:lnTo>
                  <a:lnTo>
                    <a:pt x="881" y="8"/>
                  </a:lnTo>
                  <a:lnTo>
                    <a:pt x="955" y="23"/>
                  </a:lnTo>
                  <a:lnTo>
                    <a:pt x="1028" y="46"/>
                  </a:lnTo>
                  <a:lnTo>
                    <a:pt x="1096" y="75"/>
                  </a:lnTo>
                  <a:lnTo>
                    <a:pt x="1162" y="111"/>
                  </a:lnTo>
                  <a:lnTo>
                    <a:pt x="1222" y="151"/>
                  </a:lnTo>
                  <a:lnTo>
                    <a:pt x="1279" y="198"/>
                  </a:lnTo>
                  <a:lnTo>
                    <a:pt x="1331" y="250"/>
                  </a:lnTo>
                  <a:lnTo>
                    <a:pt x="1378" y="308"/>
                  </a:lnTo>
                  <a:lnTo>
                    <a:pt x="1418" y="368"/>
                  </a:lnTo>
                  <a:lnTo>
                    <a:pt x="1454" y="434"/>
                  </a:lnTo>
                  <a:lnTo>
                    <a:pt x="1483" y="501"/>
                  </a:lnTo>
                  <a:lnTo>
                    <a:pt x="1506" y="574"/>
                  </a:lnTo>
                  <a:lnTo>
                    <a:pt x="1522" y="649"/>
                  </a:lnTo>
                  <a:lnTo>
                    <a:pt x="1529" y="725"/>
                  </a:lnTo>
                  <a:lnTo>
                    <a:pt x="1529" y="765"/>
                  </a:lnTo>
                  <a:lnTo>
                    <a:pt x="1529" y="804"/>
                  </a:lnTo>
                  <a:lnTo>
                    <a:pt x="1522" y="881"/>
                  </a:lnTo>
                  <a:lnTo>
                    <a:pt x="1506" y="956"/>
                  </a:lnTo>
                  <a:lnTo>
                    <a:pt x="1483" y="1028"/>
                  </a:lnTo>
                  <a:lnTo>
                    <a:pt x="1454" y="1097"/>
                  </a:lnTo>
                  <a:lnTo>
                    <a:pt x="1418" y="1163"/>
                  </a:lnTo>
                  <a:lnTo>
                    <a:pt x="1378" y="1223"/>
                  </a:lnTo>
                  <a:lnTo>
                    <a:pt x="1331" y="1280"/>
                  </a:lnTo>
                  <a:lnTo>
                    <a:pt x="1279" y="1332"/>
                  </a:lnTo>
                  <a:lnTo>
                    <a:pt x="1222" y="1378"/>
                  </a:lnTo>
                  <a:lnTo>
                    <a:pt x="1162" y="1419"/>
                  </a:lnTo>
                  <a:lnTo>
                    <a:pt x="1096" y="1455"/>
                  </a:lnTo>
                  <a:lnTo>
                    <a:pt x="1028" y="1484"/>
                  </a:lnTo>
                  <a:lnTo>
                    <a:pt x="955" y="1507"/>
                  </a:lnTo>
                  <a:lnTo>
                    <a:pt x="881" y="1521"/>
                  </a:lnTo>
                  <a:lnTo>
                    <a:pt x="805" y="1530"/>
                  </a:lnTo>
                  <a:lnTo>
                    <a:pt x="764" y="1530"/>
                  </a:lnTo>
                  <a:lnTo>
                    <a:pt x="726" y="1530"/>
                  </a:lnTo>
                  <a:lnTo>
                    <a:pt x="648" y="1521"/>
                  </a:lnTo>
                  <a:lnTo>
                    <a:pt x="574" y="1507"/>
                  </a:lnTo>
                  <a:lnTo>
                    <a:pt x="502" y="1484"/>
                  </a:lnTo>
                  <a:lnTo>
                    <a:pt x="433" y="1455"/>
                  </a:lnTo>
                  <a:lnTo>
                    <a:pt x="367" y="1419"/>
                  </a:lnTo>
                  <a:lnTo>
                    <a:pt x="307" y="1378"/>
                  </a:lnTo>
                  <a:lnTo>
                    <a:pt x="250" y="1332"/>
                  </a:lnTo>
                  <a:lnTo>
                    <a:pt x="198" y="1280"/>
                  </a:lnTo>
                  <a:lnTo>
                    <a:pt x="152" y="1223"/>
                  </a:lnTo>
                  <a:lnTo>
                    <a:pt x="111" y="1163"/>
                  </a:lnTo>
                  <a:lnTo>
                    <a:pt x="75" y="1097"/>
                  </a:lnTo>
                  <a:lnTo>
                    <a:pt x="46" y="1028"/>
                  </a:lnTo>
                  <a:lnTo>
                    <a:pt x="23" y="956"/>
                  </a:lnTo>
                  <a:lnTo>
                    <a:pt x="9" y="881"/>
                  </a:lnTo>
                  <a:lnTo>
                    <a:pt x="0" y="804"/>
                  </a:lnTo>
                  <a:lnTo>
                    <a:pt x="0" y="765"/>
                  </a:lnTo>
                  <a:lnTo>
                    <a:pt x="0" y="725"/>
                  </a:lnTo>
                  <a:lnTo>
                    <a:pt x="9" y="649"/>
                  </a:lnTo>
                  <a:lnTo>
                    <a:pt x="23" y="574"/>
                  </a:lnTo>
                  <a:lnTo>
                    <a:pt x="46" y="501"/>
                  </a:lnTo>
                  <a:lnTo>
                    <a:pt x="75" y="434"/>
                  </a:lnTo>
                  <a:lnTo>
                    <a:pt x="111" y="368"/>
                  </a:lnTo>
                  <a:lnTo>
                    <a:pt x="152" y="308"/>
                  </a:lnTo>
                  <a:lnTo>
                    <a:pt x="198" y="250"/>
                  </a:lnTo>
                  <a:lnTo>
                    <a:pt x="250" y="198"/>
                  </a:lnTo>
                  <a:lnTo>
                    <a:pt x="307" y="151"/>
                  </a:lnTo>
                  <a:lnTo>
                    <a:pt x="367" y="111"/>
                  </a:lnTo>
                  <a:lnTo>
                    <a:pt x="433" y="75"/>
                  </a:lnTo>
                  <a:lnTo>
                    <a:pt x="502" y="46"/>
                  </a:lnTo>
                  <a:lnTo>
                    <a:pt x="574" y="23"/>
                  </a:lnTo>
                  <a:lnTo>
                    <a:pt x="648" y="8"/>
                  </a:lnTo>
                  <a:lnTo>
                    <a:pt x="726" y="0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1455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5ACA68E0-D508-4DA7-B292-7622EF6EC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47850" y="-1811338"/>
              <a:ext cx="2967038" cy="3144838"/>
            </a:xfrm>
            <a:custGeom>
              <a:avLst/>
              <a:gdLst>
                <a:gd name="T0" fmla="*/ 483 w 5607"/>
                <a:gd name="T1" fmla="*/ 2118 h 5943"/>
                <a:gd name="T2" fmla="*/ 496 w 5607"/>
                <a:gd name="T3" fmla="*/ 2177 h 5943"/>
                <a:gd name="T4" fmla="*/ 517 w 5607"/>
                <a:gd name="T5" fmla="*/ 2333 h 5943"/>
                <a:gd name="T6" fmla="*/ 547 w 5607"/>
                <a:gd name="T7" fmla="*/ 2639 h 5943"/>
                <a:gd name="T8" fmla="*/ 582 w 5607"/>
                <a:gd name="T9" fmla="*/ 3158 h 5943"/>
                <a:gd name="T10" fmla="*/ 609 w 5607"/>
                <a:gd name="T11" fmla="*/ 3752 h 5943"/>
                <a:gd name="T12" fmla="*/ 641 w 5607"/>
                <a:gd name="T13" fmla="*/ 4672 h 5943"/>
                <a:gd name="T14" fmla="*/ 661 w 5607"/>
                <a:gd name="T15" fmla="*/ 5683 h 5943"/>
                <a:gd name="T16" fmla="*/ 662 w 5607"/>
                <a:gd name="T17" fmla="*/ 5943 h 5943"/>
                <a:gd name="T18" fmla="*/ 4969 w 5607"/>
                <a:gd name="T19" fmla="*/ 5943 h 5943"/>
                <a:gd name="T20" fmla="*/ 4945 w 5607"/>
                <a:gd name="T21" fmla="*/ 5745 h 5943"/>
                <a:gd name="T22" fmla="*/ 4888 w 5607"/>
                <a:gd name="T23" fmla="*/ 5225 h 5943"/>
                <a:gd name="T24" fmla="*/ 4853 w 5607"/>
                <a:gd name="T25" fmla="*/ 4811 h 5943"/>
                <a:gd name="T26" fmla="*/ 4842 w 5607"/>
                <a:gd name="T27" fmla="*/ 4591 h 5943"/>
                <a:gd name="T28" fmla="*/ 4839 w 5607"/>
                <a:gd name="T29" fmla="*/ 4517 h 5943"/>
                <a:gd name="T30" fmla="*/ 4849 w 5607"/>
                <a:gd name="T31" fmla="*/ 4327 h 5943"/>
                <a:gd name="T32" fmla="*/ 4875 w 5607"/>
                <a:gd name="T33" fmla="*/ 4093 h 5943"/>
                <a:gd name="T34" fmla="*/ 4915 w 5607"/>
                <a:gd name="T35" fmla="*/ 3824 h 5943"/>
                <a:gd name="T36" fmla="*/ 4995 w 5607"/>
                <a:gd name="T37" fmla="*/ 3373 h 5943"/>
                <a:gd name="T38" fmla="*/ 5131 w 5607"/>
                <a:gd name="T39" fmla="*/ 2718 h 5943"/>
                <a:gd name="T40" fmla="*/ 5355 w 5607"/>
                <a:gd name="T41" fmla="*/ 1748 h 5943"/>
                <a:gd name="T42" fmla="*/ 5582 w 5607"/>
                <a:gd name="T43" fmla="*/ 837 h 5943"/>
                <a:gd name="T44" fmla="*/ 5607 w 5607"/>
                <a:gd name="T45" fmla="*/ 740 h 5943"/>
                <a:gd name="T46" fmla="*/ 5600 w 5607"/>
                <a:gd name="T47" fmla="*/ 730 h 5943"/>
                <a:gd name="T48" fmla="*/ 5495 w 5607"/>
                <a:gd name="T49" fmla="*/ 606 h 5943"/>
                <a:gd name="T50" fmla="*/ 5378 w 5607"/>
                <a:gd name="T51" fmla="*/ 485 h 5943"/>
                <a:gd name="T52" fmla="*/ 5361 w 5607"/>
                <a:gd name="T53" fmla="*/ 468 h 5943"/>
                <a:gd name="T54" fmla="*/ 5308 w 5607"/>
                <a:gd name="T55" fmla="*/ 432 h 5943"/>
                <a:gd name="T56" fmla="*/ 5192 w 5607"/>
                <a:gd name="T57" fmla="*/ 375 h 5943"/>
                <a:gd name="T58" fmla="*/ 4981 w 5607"/>
                <a:gd name="T59" fmla="*/ 293 h 5943"/>
                <a:gd name="T60" fmla="*/ 4734 w 5607"/>
                <a:gd name="T61" fmla="*/ 214 h 5943"/>
                <a:gd name="T62" fmla="*/ 4109 w 5607"/>
                <a:gd name="T63" fmla="*/ 39 h 5943"/>
                <a:gd name="T64" fmla="*/ 3950 w 5607"/>
                <a:gd name="T65" fmla="*/ 0 h 5943"/>
                <a:gd name="T66" fmla="*/ 1401 w 5607"/>
                <a:gd name="T67" fmla="*/ 26 h 5943"/>
                <a:gd name="T68" fmla="*/ 1395 w 5607"/>
                <a:gd name="T69" fmla="*/ 32 h 5943"/>
                <a:gd name="T70" fmla="*/ 1319 w 5607"/>
                <a:gd name="T71" fmla="*/ 79 h 5943"/>
                <a:gd name="T72" fmla="*/ 1218 w 5607"/>
                <a:gd name="T73" fmla="*/ 125 h 5943"/>
                <a:gd name="T74" fmla="*/ 1147 w 5607"/>
                <a:gd name="T75" fmla="*/ 154 h 5943"/>
                <a:gd name="T76" fmla="*/ 1046 w 5607"/>
                <a:gd name="T77" fmla="*/ 194 h 5943"/>
                <a:gd name="T78" fmla="*/ 695 w 5607"/>
                <a:gd name="T79" fmla="*/ 356 h 5943"/>
                <a:gd name="T80" fmla="*/ 117 w 5607"/>
                <a:gd name="T81" fmla="*/ 631 h 5943"/>
                <a:gd name="T82" fmla="*/ 0 w 5607"/>
                <a:gd name="T83" fmla="*/ 689 h 5943"/>
                <a:gd name="T84" fmla="*/ 76 w 5607"/>
                <a:gd name="T85" fmla="*/ 1020 h 5943"/>
                <a:gd name="T86" fmla="*/ 84 w 5607"/>
                <a:gd name="T87" fmla="*/ 1050 h 5943"/>
                <a:gd name="T88" fmla="*/ 163 w 5607"/>
                <a:gd name="T89" fmla="*/ 1217 h 5943"/>
                <a:gd name="T90" fmla="*/ 254 w 5607"/>
                <a:gd name="T91" fmla="*/ 1422 h 5943"/>
                <a:gd name="T92" fmla="*/ 321 w 5607"/>
                <a:gd name="T93" fmla="*/ 1590 h 5943"/>
                <a:gd name="T94" fmla="*/ 390 w 5607"/>
                <a:gd name="T95" fmla="*/ 1782 h 5943"/>
                <a:gd name="T96" fmla="*/ 454 w 5607"/>
                <a:gd name="T97" fmla="*/ 1999 h 5943"/>
                <a:gd name="T98" fmla="*/ 483 w 5607"/>
                <a:gd name="T99" fmla="*/ 2118 h 5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07" h="5943">
                  <a:moveTo>
                    <a:pt x="483" y="2118"/>
                  </a:moveTo>
                  <a:lnTo>
                    <a:pt x="496" y="2177"/>
                  </a:lnTo>
                  <a:lnTo>
                    <a:pt x="517" y="2333"/>
                  </a:lnTo>
                  <a:lnTo>
                    <a:pt x="547" y="2639"/>
                  </a:lnTo>
                  <a:lnTo>
                    <a:pt x="582" y="3158"/>
                  </a:lnTo>
                  <a:lnTo>
                    <a:pt x="609" y="3752"/>
                  </a:lnTo>
                  <a:lnTo>
                    <a:pt x="641" y="4672"/>
                  </a:lnTo>
                  <a:lnTo>
                    <a:pt x="661" y="5683"/>
                  </a:lnTo>
                  <a:lnTo>
                    <a:pt x="662" y="5943"/>
                  </a:lnTo>
                  <a:lnTo>
                    <a:pt x="4969" y="5943"/>
                  </a:lnTo>
                  <a:lnTo>
                    <a:pt x="4945" y="5745"/>
                  </a:lnTo>
                  <a:lnTo>
                    <a:pt x="4888" y="5225"/>
                  </a:lnTo>
                  <a:lnTo>
                    <a:pt x="4853" y="4811"/>
                  </a:lnTo>
                  <a:lnTo>
                    <a:pt x="4842" y="4591"/>
                  </a:lnTo>
                  <a:lnTo>
                    <a:pt x="4839" y="4517"/>
                  </a:lnTo>
                  <a:lnTo>
                    <a:pt x="4849" y="4327"/>
                  </a:lnTo>
                  <a:lnTo>
                    <a:pt x="4875" y="4093"/>
                  </a:lnTo>
                  <a:lnTo>
                    <a:pt x="4915" y="3824"/>
                  </a:lnTo>
                  <a:lnTo>
                    <a:pt x="4995" y="3373"/>
                  </a:lnTo>
                  <a:lnTo>
                    <a:pt x="5131" y="2718"/>
                  </a:lnTo>
                  <a:lnTo>
                    <a:pt x="5355" y="1748"/>
                  </a:lnTo>
                  <a:lnTo>
                    <a:pt x="5582" y="837"/>
                  </a:lnTo>
                  <a:lnTo>
                    <a:pt x="5607" y="740"/>
                  </a:lnTo>
                  <a:lnTo>
                    <a:pt x="5600" y="730"/>
                  </a:lnTo>
                  <a:lnTo>
                    <a:pt x="5495" y="606"/>
                  </a:lnTo>
                  <a:lnTo>
                    <a:pt x="5378" y="485"/>
                  </a:lnTo>
                  <a:lnTo>
                    <a:pt x="5361" y="468"/>
                  </a:lnTo>
                  <a:lnTo>
                    <a:pt x="5308" y="432"/>
                  </a:lnTo>
                  <a:lnTo>
                    <a:pt x="5192" y="375"/>
                  </a:lnTo>
                  <a:lnTo>
                    <a:pt x="4981" y="293"/>
                  </a:lnTo>
                  <a:lnTo>
                    <a:pt x="4734" y="214"/>
                  </a:lnTo>
                  <a:lnTo>
                    <a:pt x="4109" y="39"/>
                  </a:lnTo>
                  <a:lnTo>
                    <a:pt x="3950" y="0"/>
                  </a:lnTo>
                  <a:lnTo>
                    <a:pt x="1401" y="26"/>
                  </a:lnTo>
                  <a:lnTo>
                    <a:pt x="1395" y="32"/>
                  </a:lnTo>
                  <a:lnTo>
                    <a:pt x="1319" y="79"/>
                  </a:lnTo>
                  <a:lnTo>
                    <a:pt x="1218" y="125"/>
                  </a:lnTo>
                  <a:lnTo>
                    <a:pt x="1147" y="154"/>
                  </a:lnTo>
                  <a:lnTo>
                    <a:pt x="1046" y="194"/>
                  </a:lnTo>
                  <a:lnTo>
                    <a:pt x="695" y="356"/>
                  </a:lnTo>
                  <a:lnTo>
                    <a:pt x="117" y="631"/>
                  </a:lnTo>
                  <a:lnTo>
                    <a:pt x="0" y="689"/>
                  </a:lnTo>
                  <a:lnTo>
                    <a:pt x="76" y="1020"/>
                  </a:lnTo>
                  <a:lnTo>
                    <a:pt x="84" y="1050"/>
                  </a:lnTo>
                  <a:lnTo>
                    <a:pt x="163" y="1217"/>
                  </a:lnTo>
                  <a:lnTo>
                    <a:pt x="254" y="1422"/>
                  </a:lnTo>
                  <a:lnTo>
                    <a:pt x="321" y="1590"/>
                  </a:lnTo>
                  <a:lnTo>
                    <a:pt x="390" y="1782"/>
                  </a:lnTo>
                  <a:lnTo>
                    <a:pt x="454" y="1999"/>
                  </a:lnTo>
                  <a:lnTo>
                    <a:pt x="483" y="2118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C344434F-17C3-4531-AFC2-432F9B88E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7575" y="-1784350"/>
              <a:ext cx="1174750" cy="1619250"/>
            </a:xfrm>
            <a:custGeom>
              <a:avLst/>
              <a:gdLst>
                <a:gd name="T0" fmla="*/ 1912 w 2218"/>
                <a:gd name="T1" fmla="*/ 0 h 3060"/>
                <a:gd name="T2" fmla="*/ 2218 w 2218"/>
                <a:gd name="T3" fmla="*/ 1503 h 3060"/>
                <a:gd name="T4" fmla="*/ 1733 w 2218"/>
                <a:gd name="T5" fmla="*/ 3060 h 3060"/>
                <a:gd name="T6" fmla="*/ 408 w 2218"/>
                <a:gd name="T7" fmla="*/ 1912 h 3060"/>
                <a:gd name="T8" fmla="*/ 0 w 2218"/>
                <a:gd name="T9" fmla="*/ 305 h 3060"/>
                <a:gd name="T10" fmla="*/ 163 w 2218"/>
                <a:gd name="T11" fmla="*/ 257 h 3060"/>
                <a:gd name="T12" fmla="*/ 405 w 2218"/>
                <a:gd name="T13" fmla="*/ 188 h 3060"/>
                <a:gd name="T14" fmla="*/ 560 w 2218"/>
                <a:gd name="T15" fmla="*/ 150 h 3060"/>
                <a:gd name="T16" fmla="*/ 706 w 2218"/>
                <a:gd name="T17" fmla="*/ 125 h 3060"/>
                <a:gd name="T18" fmla="*/ 840 w 2218"/>
                <a:gd name="T19" fmla="*/ 113 h 3060"/>
                <a:gd name="T20" fmla="*/ 957 w 2218"/>
                <a:gd name="T21" fmla="*/ 120 h 3060"/>
                <a:gd name="T22" fmla="*/ 1032 w 2218"/>
                <a:gd name="T23" fmla="*/ 142 h 3060"/>
                <a:gd name="T24" fmla="*/ 1076 w 2218"/>
                <a:gd name="T25" fmla="*/ 163 h 3060"/>
                <a:gd name="T26" fmla="*/ 1096 w 2218"/>
                <a:gd name="T27" fmla="*/ 178 h 3060"/>
                <a:gd name="T28" fmla="*/ 1912 w 2218"/>
                <a:gd name="T29" fmla="*/ 0 h 3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8" h="3060">
                  <a:moveTo>
                    <a:pt x="1912" y="0"/>
                  </a:moveTo>
                  <a:lnTo>
                    <a:pt x="2218" y="1503"/>
                  </a:lnTo>
                  <a:lnTo>
                    <a:pt x="1733" y="3060"/>
                  </a:lnTo>
                  <a:lnTo>
                    <a:pt x="408" y="1912"/>
                  </a:lnTo>
                  <a:lnTo>
                    <a:pt x="0" y="305"/>
                  </a:lnTo>
                  <a:lnTo>
                    <a:pt x="163" y="257"/>
                  </a:lnTo>
                  <a:lnTo>
                    <a:pt x="405" y="188"/>
                  </a:lnTo>
                  <a:lnTo>
                    <a:pt x="560" y="150"/>
                  </a:lnTo>
                  <a:lnTo>
                    <a:pt x="706" y="125"/>
                  </a:lnTo>
                  <a:lnTo>
                    <a:pt x="840" y="113"/>
                  </a:lnTo>
                  <a:lnTo>
                    <a:pt x="957" y="120"/>
                  </a:lnTo>
                  <a:lnTo>
                    <a:pt x="1032" y="142"/>
                  </a:lnTo>
                  <a:lnTo>
                    <a:pt x="1076" y="163"/>
                  </a:lnTo>
                  <a:lnTo>
                    <a:pt x="1096" y="178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0AA5CBE7-474F-4B32-BCCC-88C01C881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" y="-2930525"/>
              <a:ext cx="192088" cy="430213"/>
            </a:xfrm>
            <a:custGeom>
              <a:avLst/>
              <a:gdLst>
                <a:gd name="T0" fmla="*/ 214 w 362"/>
                <a:gd name="T1" fmla="*/ 0 h 813"/>
                <a:gd name="T2" fmla="*/ 231 w 362"/>
                <a:gd name="T3" fmla="*/ 3 h 813"/>
                <a:gd name="T4" fmla="*/ 266 w 362"/>
                <a:gd name="T5" fmla="*/ 23 h 813"/>
                <a:gd name="T6" fmla="*/ 294 w 362"/>
                <a:gd name="T7" fmla="*/ 56 h 813"/>
                <a:gd name="T8" fmla="*/ 320 w 362"/>
                <a:gd name="T9" fmla="*/ 102 h 813"/>
                <a:gd name="T10" fmla="*/ 339 w 362"/>
                <a:gd name="T11" fmla="*/ 159 h 813"/>
                <a:gd name="T12" fmla="*/ 353 w 362"/>
                <a:gd name="T13" fmla="*/ 225 h 813"/>
                <a:gd name="T14" fmla="*/ 360 w 362"/>
                <a:gd name="T15" fmla="*/ 300 h 813"/>
                <a:gd name="T16" fmla="*/ 362 w 362"/>
                <a:gd name="T17" fmla="*/ 380 h 813"/>
                <a:gd name="T18" fmla="*/ 359 w 362"/>
                <a:gd name="T19" fmla="*/ 422 h 813"/>
                <a:gd name="T20" fmla="*/ 355 w 362"/>
                <a:gd name="T21" fmla="*/ 463 h 813"/>
                <a:gd name="T22" fmla="*/ 340 w 362"/>
                <a:gd name="T23" fmla="*/ 542 h 813"/>
                <a:gd name="T24" fmla="*/ 322 w 362"/>
                <a:gd name="T25" fmla="*/ 614 h 813"/>
                <a:gd name="T26" fmla="*/ 297 w 362"/>
                <a:gd name="T27" fmla="*/ 677 h 813"/>
                <a:gd name="T28" fmla="*/ 269 w 362"/>
                <a:gd name="T29" fmla="*/ 730 h 813"/>
                <a:gd name="T30" fmla="*/ 236 w 362"/>
                <a:gd name="T31" fmla="*/ 772 h 813"/>
                <a:gd name="T32" fmla="*/ 201 w 362"/>
                <a:gd name="T33" fmla="*/ 800 h 813"/>
                <a:gd name="T34" fmla="*/ 165 w 362"/>
                <a:gd name="T35" fmla="*/ 813 h 813"/>
                <a:gd name="T36" fmla="*/ 147 w 362"/>
                <a:gd name="T37" fmla="*/ 813 h 813"/>
                <a:gd name="T38" fmla="*/ 129 w 362"/>
                <a:gd name="T39" fmla="*/ 810 h 813"/>
                <a:gd name="T40" fmla="*/ 96 w 362"/>
                <a:gd name="T41" fmla="*/ 792 h 813"/>
                <a:gd name="T42" fmla="*/ 66 w 362"/>
                <a:gd name="T43" fmla="*/ 759 h 813"/>
                <a:gd name="T44" fmla="*/ 42 w 362"/>
                <a:gd name="T45" fmla="*/ 711 h 813"/>
                <a:gd name="T46" fmla="*/ 22 w 362"/>
                <a:gd name="T47" fmla="*/ 655 h 813"/>
                <a:gd name="T48" fmla="*/ 8 w 362"/>
                <a:gd name="T49" fmla="*/ 588 h 813"/>
                <a:gd name="T50" fmla="*/ 0 w 362"/>
                <a:gd name="T51" fmla="*/ 515 h 813"/>
                <a:gd name="T52" fmla="*/ 0 w 362"/>
                <a:gd name="T53" fmla="*/ 435 h 813"/>
                <a:gd name="T54" fmla="*/ 3 w 362"/>
                <a:gd name="T55" fmla="*/ 393 h 813"/>
                <a:gd name="T56" fmla="*/ 6 w 362"/>
                <a:gd name="T57" fmla="*/ 351 h 813"/>
                <a:gd name="T58" fmla="*/ 20 w 362"/>
                <a:gd name="T59" fmla="*/ 272 h 813"/>
                <a:gd name="T60" fmla="*/ 39 w 362"/>
                <a:gd name="T61" fmla="*/ 201 h 813"/>
                <a:gd name="T62" fmla="*/ 65 w 362"/>
                <a:gd name="T63" fmla="*/ 136 h 813"/>
                <a:gd name="T64" fmla="*/ 92 w 362"/>
                <a:gd name="T65" fmla="*/ 83 h 813"/>
                <a:gd name="T66" fmla="*/ 125 w 362"/>
                <a:gd name="T67" fmla="*/ 41 h 813"/>
                <a:gd name="T68" fmla="*/ 160 w 362"/>
                <a:gd name="T69" fmla="*/ 14 h 813"/>
                <a:gd name="T70" fmla="*/ 195 w 362"/>
                <a:gd name="T71" fmla="*/ 0 h 813"/>
                <a:gd name="T72" fmla="*/ 214 w 362"/>
                <a:gd name="T73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813">
                  <a:moveTo>
                    <a:pt x="214" y="0"/>
                  </a:moveTo>
                  <a:lnTo>
                    <a:pt x="231" y="3"/>
                  </a:lnTo>
                  <a:lnTo>
                    <a:pt x="266" y="23"/>
                  </a:lnTo>
                  <a:lnTo>
                    <a:pt x="294" y="56"/>
                  </a:lnTo>
                  <a:lnTo>
                    <a:pt x="320" y="102"/>
                  </a:lnTo>
                  <a:lnTo>
                    <a:pt x="339" y="159"/>
                  </a:lnTo>
                  <a:lnTo>
                    <a:pt x="353" y="225"/>
                  </a:lnTo>
                  <a:lnTo>
                    <a:pt x="360" y="300"/>
                  </a:lnTo>
                  <a:lnTo>
                    <a:pt x="362" y="380"/>
                  </a:lnTo>
                  <a:lnTo>
                    <a:pt x="359" y="422"/>
                  </a:lnTo>
                  <a:lnTo>
                    <a:pt x="355" y="463"/>
                  </a:lnTo>
                  <a:lnTo>
                    <a:pt x="340" y="542"/>
                  </a:lnTo>
                  <a:lnTo>
                    <a:pt x="322" y="614"/>
                  </a:lnTo>
                  <a:lnTo>
                    <a:pt x="297" y="677"/>
                  </a:lnTo>
                  <a:lnTo>
                    <a:pt x="269" y="730"/>
                  </a:lnTo>
                  <a:lnTo>
                    <a:pt x="236" y="772"/>
                  </a:lnTo>
                  <a:lnTo>
                    <a:pt x="201" y="800"/>
                  </a:lnTo>
                  <a:lnTo>
                    <a:pt x="165" y="813"/>
                  </a:lnTo>
                  <a:lnTo>
                    <a:pt x="147" y="813"/>
                  </a:lnTo>
                  <a:lnTo>
                    <a:pt x="129" y="810"/>
                  </a:lnTo>
                  <a:lnTo>
                    <a:pt x="96" y="792"/>
                  </a:lnTo>
                  <a:lnTo>
                    <a:pt x="66" y="759"/>
                  </a:lnTo>
                  <a:lnTo>
                    <a:pt x="42" y="711"/>
                  </a:lnTo>
                  <a:lnTo>
                    <a:pt x="22" y="655"/>
                  </a:lnTo>
                  <a:lnTo>
                    <a:pt x="8" y="588"/>
                  </a:lnTo>
                  <a:lnTo>
                    <a:pt x="0" y="515"/>
                  </a:lnTo>
                  <a:lnTo>
                    <a:pt x="0" y="435"/>
                  </a:lnTo>
                  <a:lnTo>
                    <a:pt x="3" y="393"/>
                  </a:lnTo>
                  <a:lnTo>
                    <a:pt x="6" y="351"/>
                  </a:lnTo>
                  <a:lnTo>
                    <a:pt x="20" y="272"/>
                  </a:lnTo>
                  <a:lnTo>
                    <a:pt x="39" y="201"/>
                  </a:lnTo>
                  <a:lnTo>
                    <a:pt x="65" y="136"/>
                  </a:lnTo>
                  <a:lnTo>
                    <a:pt x="92" y="83"/>
                  </a:lnTo>
                  <a:lnTo>
                    <a:pt x="125" y="41"/>
                  </a:lnTo>
                  <a:lnTo>
                    <a:pt x="160" y="14"/>
                  </a:lnTo>
                  <a:lnTo>
                    <a:pt x="195" y="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DF74AFB2-2EA6-40C8-871F-B21B90ABD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2513" y="-2865438"/>
              <a:ext cx="215900" cy="422275"/>
            </a:xfrm>
            <a:custGeom>
              <a:avLst/>
              <a:gdLst>
                <a:gd name="T0" fmla="*/ 26 w 409"/>
                <a:gd name="T1" fmla="*/ 412 h 798"/>
                <a:gd name="T2" fmla="*/ 36 w 409"/>
                <a:gd name="T3" fmla="*/ 455 h 798"/>
                <a:gd name="T4" fmla="*/ 62 w 409"/>
                <a:gd name="T5" fmla="*/ 535 h 798"/>
                <a:gd name="T6" fmla="*/ 94 w 409"/>
                <a:gd name="T7" fmla="*/ 607 h 798"/>
                <a:gd name="T8" fmla="*/ 129 w 409"/>
                <a:gd name="T9" fmla="*/ 672 h 798"/>
                <a:gd name="T10" fmla="*/ 167 w 409"/>
                <a:gd name="T11" fmla="*/ 723 h 798"/>
                <a:gd name="T12" fmla="*/ 207 w 409"/>
                <a:gd name="T13" fmla="*/ 763 h 798"/>
                <a:gd name="T14" fmla="*/ 247 w 409"/>
                <a:gd name="T15" fmla="*/ 789 h 798"/>
                <a:gd name="T16" fmla="*/ 287 w 409"/>
                <a:gd name="T17" fmla="*/ 798 h 798"/>
                <a:gd name="T18" fmla="*/ 307 w 409"/>
                <a:gd name="T19" fmla="*/ 794 h 798"/>
                <a:gd name="T20" fmla="*/ 326 w 409"/>
                <a:gd name="T21" fmla="*/ 788 h 798"/>
                <a:gd name="T22" fmla="*/ 356 w 409"/>
                <a:gd name="T23" fmla="*/ 765 h 798"/>
                <a:gd name="T24" fmla="*/ 380 w 409"/>
                <a:gd name="T25" fmla="*/ 730 h 798"/>
                <a:gd name="T26" fmla="*/ 398 w 409"/>
                <a:gd name="T27" fmla="*/ 685 h 798"/>
                <a:gd name="T28" fmla="*/ 406 w 409"/>
                <a:gd name="T29" fmla="*/ 629 h 798"/>
                <a:gd name="T30" fmla="*/ 409 w 409"/>
                <a:gd name="T31" fmla="*/ 567 h 798"/>
                <a:gd name="T32" fmla="*/ 400 w 409"/>
                <a:gd name="T33" fmla="*/ 462 h 798"/>
                <a:gd name="T34" fmla="*/ 383 w 409"/>
                <a:gd name="T35" fmla="*/ 386 h 798"/>
                <a:gd name="T36" fmla="*/ 373 w 409"/>
                <a:gd name="T37" fmla="*/ 343 h 798"/>
                <a:gd name="T38" fmla="*/ 347 w 409"/>
                <a:gd name="T39" fmla="*/ 263 h 798"/>
                <a:gd name="T40" fmla="*/ 317 w 409"/>
                <a:gd name="T41" fmla="*/ 190 h 798"/>
                <a:gd name="T42" fmla="*/ 281 w 409"/>
                <a:gd name="T43" fmla="*/ 126 h 798"/>
                <a:gd name="T44" fmla="*/ 243 w 409"/>
                <a:gd name="T45" fmla="*/ 73 h 798"/>
                <a:gd name="T46" fmla="*/ 203 w 409"/>
                <a:gd name="T47" fmla="*/ 35 h 798"/>
                <a:gd name="T48" fmla="*/ 162 w 409"/>
                <a:gd name="T49" fmla="*/ 9 h 798"/>
                <a:gd name="T50" fmla="*/ 122 w 409"/>
                <a:gd name="T51" fmla="*/ 0 h 798"/>
                <a:gd name="T52" fmla="*/ 104 w 409"/>
                <a:gd name="T53" fmla="*/ 3 h 798"/>
                <a:gd name="T54" fmla="*/ 85 w 409"/>
                <a:gd name="T55" fmla="*/ 4 h 798"/>
                <a:gd name="T56" fmla="*/ 53 w 409"/>
                <a:gd name="T57" fmla="*/ 20 h 798"/>
                <a:gd name="T58" fmla="*/ 29 w 409"/>
                <a:gd name="T59" fmla="*/ 52 h 798"/>
                <a:gd name="T60" fmla="*/ 13 w 409"/>
                <a:gd name="T61" fmla="*/ 95 h 798"/>
                <a:gd name="T62" fmla="*/ 3 w 409"/>
                <a:gd name="T63" fmla="*/ 149 h 798"/>
                <a:gd name="T64" fmla="*/ 0 w 409"/>
                <a:gd name="T65" fmla="*/ 215 h 798"/>
                <a:gd name="T66" fmla="*/ 10 w 409"/>
                <a:gd name="T67" fmla="*/ 327 h 798"/>
                <a:gd name="T68" fmla="*/ 26 w 409"/>
                <a:gd name="T69" fmla="*/ 41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9" h="798">
                  <a:moveTo>
                    <a:pt x="26" y="412"/>
                  </a:moveTo>
                  <a:lnTo>
                    <a:pt x="36" y="455"/>
                  </a:lnTo>
                  <a:lnTo>
                    <a:pt x="62" y="535"/>
                  </a:lnTo>
                  <a:lnTo>
                    <a:pt x="94" y="607"/>
                  </a:lnTo>
                  <a:lnTo>
                    <a:pt x="129" y="672"/>
                  </a:lnTo>
                  <a:lnTo>
                    <a:pt x="167" y="723"/>
                  </a:lnTo>
                  <a:lnTo>
                    <a:pt x="207" y="763"/>
                  </a:lnTo>
                  <a:lnTo>
                    <a:pt x="247" y="789"/>
                  </a:lnTo>
                  <a:lnTo>
                    <a:pt x="287" y="798"/>
                  </a:lnTo>
                  <a:lnTo>
                    <a:pt x="307" y="794"/>
                  </a:lnTo>
                  <a:lnTo>
                    <a:pt x="326" y="788"/>
                  </a:lnTo>
                  <a:lnTo>
                    <a:pt x="356" y="765"/>
                  </a:lnTo>
                  <a:lnTo>
                    <a:pt x="380" y="730"/>
                  </a:lnTo>
                  <a:lnTo>
                    <a:pt x="398" y="685"/>
                  </a:lnTo>
                  <a:lnTo>
                    <a:pt x="406" y="629"/>
                  </a:lnTo>
                  <a:lnTo>
                    <a:pt x="409" y="567"/>
                  </a:lnTo>
                  <a:lnTo>
                    <a:pt x="400" y="462"/>
                  </a:lnTo>
                  <a:lnTo>
                    <a:pt x="383" y="386"/>
                  </a:lnTo>
                  <a:lnTo>
                    <a:pt x="373" y="343"/>
                  </a:lnTo>
                  <a:lnTo>
                    <a:pt x="347" y="263"/>
                  </a:lnTo>
                  <a:lnTo>
                    <a:pt x="317" y="190"/>
                  </a:lnTo>
                  <a:lnTo>
                    <a:pt x="281" y="126"/>
                  </a:lnTo>
                  <a:lnTo>
                    <a:pt x="243" y="73"/>
                  </a:lnTo>
                  <a:lnTo>
                    <a:pt x="203" y="35"/>
                  </a:lnTo>
                  <a:lnTo>
                    <a:pt x="162" y="9"/>
                  </a:lnTo>
                  <a:lnTo>
                    <a:pt x="122" y="0"/>
                  </a:lnTo>
                  <a:lnTo>
                    <a:pt x="104" y="3"/>
                  </a:lnTo>
                  <a:lnTo>
                    <a:pt x="85" y="4"/>
                  </a:lnTo>
                  <a:lnTo>
                    <a:pt x="53" y="20"/>
                  </a:lnTo>
                  <a:lnTo>
                    <a:pt x="29" y="52"/>
                  </a:lnTo>
                  <a:lnTo>
                    <a:pt x="13" y="95"/>
                  </a:lnTo>
                  <a:lnTo>
                    <a:pt x="3" y="149"/>
                  </a:lnTo>
                  <a:lnTo>
                    <a:pt x="0" y="215"/>
                  </a:lnTo>
                  <a:lnTo>
                    <a:pt x="10" y="327"/>
                  </a:lnTo>
                  <a:lnTo>
                    <a:pt x="26" y="412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DA858C0B-3D61-4E59-9444-305CF37D1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1239" y="-3538537"/>
              <a:ext cx="1068388" cy="1876425"/>
            </a:xfrm>
            <a:custGeom>
              <a:avLst/>
              <a:gdLst>
                <a:gd name="T0" fmla="*/ 1861 w 2019"/>
                <a:gd name="T1" fmla="*/ 2882 h 3546"/>
                <a:gd name="T2" fmla="*/ 1861 w 2019"/>
                <a:gd name="T3" fmla="*/ 2373 h 3546"/>
                <a:gd name="T4" fmla="*/ 1869 w 2019"/>
                <a:gd name="T5" fmla="*/ 2353 h 3546"/>
                <a:gd name="T6" fmla="*/ 1925 w 2019"/>
                <a:gd name="T7" fmla="*/ 2202 h 3546"/>
                <a:gd name="T8" fmla="*/ 1968 w 2019"/>
                <a:gd name="T9" fmla="*/ 2040 h 3546"/>
                <a:gd name="T10" fmla="*/ 1988 w 2019"/>
                <a:gd name="T11" fmla="*/ 1939 h 3546"/>
                <a:gd name="T12" fmla="*/ 1997 w 2019"/>
                <a:gd name="T13" fmla="*/ 1883 h 3546"/>
                <a:gd name="T14" fmla="*/ 2010 w 2019"/>
                <a:gd name="T15" fmla="*/ 1749 h 3546"/>
                <a:gd name="T16" fmla="*/ 2019 w 2019"/>
                <a:gd name="T17" fmla="*/ 1516 h 3546"/>
                <a:gd name="T18" fmla="*/ 2017 w 2019"/>
                <a:gd name="T19" fmla="*/ 1078 h 3546"/>
                <a:gd name="T20" fmla="*/ 2013 w 2019"/>
                <a:gd name="T21" fmla="*/ 995 h 3546"/>
                <a:gd name="T22" fmla="*/ 2013 w 2019"/>
                <a:gd name="T23" fmla="*/ 977 h 3546"/>
                <a:gd name="T24" fmla="*/ 2003 w 2019"/>
                <a:gd name="T25" fmla="*/ 855 h 3546"/>
                <a:gd name="T26" fmla="*/ 1984 w 2019"/>
                <a:gd name="T27" fmla="*/ 741 h 3546"/>
                <a:gd name="T28" fmla="*/ 1951 w 2019"/>
                <a:gd name="T29" fmla="*/ 615 h 3546"/>
                <a:gd name="T30" fmla="*/ 1898 w 2019"/>
                <a:gd name="T31" fmla="*/ 486 h 3546"/>
                <a:gd name="T32" fmla="*/ 1844 w 2019"/>
                <a:gd name="T33" fmla="*/ 396 h 3546"/>
                <a:gd name="T34" fmla="*/ 1799 w 2019"/>
                <a:gd name="T35" fmla="*/ 340 h 3546"/>
                <a:gd name="T36" fmla="*/ 1748 w 2019"/>
                <a:gd name="T37" fmla="*/ 289 h 3546"/>
                <a:gd name="T38" fmla="*/ 1689 w 2019"/>
                <a:gd name="T39" fmla="*/ 248 h 3546"/>
                <a:gd name="T40" fmla="*/ 1656 w 2019"/>
                <a:gd name="T41" fmla="*/ 229 h 3546"/>
                <a:gd name="T42" fmla="*/ 1590 w 2019"/>
                <a:gd name="T43" fmla="*/ 193 h 3546"/>
                <a:gd name="T44" fmla="*/ 1455 w 2019"/>
                <a:gd name="T45" fmla="*/ 132 h 3546"/>
                <a:gd name="T46" fmla="*/ 1326 w 2019"/>
                <a:gd name="T47" fmla="*/ 86 h 3546"/>
                <a:gd name="T48" fmla="*/ 1207 w 2019"/>
                <a:gd name="T49" fmla="*/ 51 h 3546"/>
                <a:gd name="T50" fmla="*/ 1054 w 2019"/>
                <a:gd name="T51" fmla="*/ 18 h 3546"/>
                <a:gd name="T52" fmla="*/ 929 w 2019"/>
                <a:gd name="T53" fmla="*/ 1 h 3546"/>
                <a:gd name="T54" fmla="*/ 917 w 2019"/>
                <a:gd name="T55" fmla="*/ 0 h 3546"/>
                <a:gd name="T56" fmla="*/ 834 w 2019"/>
                <a:gd name="T57" fmla="*/ 23 h 3546"/>
                <a:gd name="T58" fmla="*/ 456 w 2019"/>
                <a:gd name="T59" fmla="*/ 129 h 3546"/>
                <a:gd name="T60" fmla="*/ 258 w 2019"/>
                <a:gd name="T61" fmla="*/ 190 h 3546"/>
                <a:gd name="T62" fmla="*/ 229 w 2019"/>
                <a:gd name="T63" fmla="*/ 205 h 3546"/>
                <a:gd name="T64" fmla="*/ 102 w 2019"/>
                <a:gd name="T65" fmla="*/ 408 h 3546"/>
                <a:gd name="T66" fmla="*/ 0 w 2019"/>
                <a:gd name="T67" fmla="*/ 586 h 3546"/>
                <a:gd name="T68" fmla="*/ 4 w 2019"/>
                <a:gd name="T69" fmla="*/ 629 h 3546"/>
                <a:gd name="T70" fmla="*/ 49 w 2019"/>
                <a:gd name="T71" fmla="*/ 1038 h 3546"/>
                <a:gd name="T72" fmla="*/ 112 w 2019"/>
                <a:gd name="T73" fmla="*/ 1486 h 3546"/>
                <a:gd name="T74" fmla="*/ 163 w 2019"/>
                <a:gd name="T75" fmla="*/ 1794 h 3546"/>
                <a:gd name="T76" fmla="*/ 225 w 2019"/>
                <a:gd name="T77" fmla="*/ 2086 h 3546"/>
                <a:gd name="T78" fmla="*/ 275 w 2019"/>
                <a:gd name="T79" fmla="*/ 2272 h 3546"/>
                <a:gd name="T80" fmla="*/ 312 w 2019"/>
                <a:gd name="T81" fmla="*/ 2378 h 3546"/>
                <a:gd name="T82" fmla="*/ 331 w 2019"/>
                <a:gd name="T83" fmla="*/ 2423 h 3546"/>
                <a:gd name="T84" fmla="*/ 331 w 2019"/>
                <a:gd name="T85" fmla="*/ 2832 h 3546"/>
                <a:gd name="T86" fmla="*/ 361 w 2019"/>
                <a:gd name="T87" fmla="*/ 2883 h 3546"/>
                <a:gd name="T88" fmla="*/ 434 w 2019"/>
                <a:gd name="T89" fmla="*/ 2984 h 3546"/>
                <a:gd name="T90" fmla="*/ 523 w 2019"/>
                <a:gd name="T91" fmla="*/ 3080 h 3546"/>
                <a:gd name="T92" fmla="*/ 628 w 2019"/>
                <a:gd name="T93" fmla="*/ 3173 h 3546"/>
                <a:gd name="T94" fmla="*/ 744 w 2019"/>
                <a:gd name="T95" fmla="*/ 3261 h 3546"/>
                <a:gd name="T96" fmla="*/ 874 w 2019"/>
                <a:gd name="T97" fmla="*/ 3347 h 3546"/>
                <a:gd name="T98" fmla="*/ 1016 w 2019"/>
                <a:gd name="T99" fmla="*/ 3429 h 3546"/>
                <a:gd name="T100" fmla="*/ 1168 w 2019"/>
                <a:gd name="T101" fmla="*/ 3508 h 3546"/>
                <a:gd name="T102" fmla="*/ 1249 w 2019"/>
                <a:gd name="T103" fmla="*/ 3546 h 3546"/>
                <a:gd name="T104" fmla="*/ 1249 w 2019"/>
                <a:gd name="T105" fmla="*/ 3546 h 3546"/>
                <a:gd name="T106" fmla="*/ 1296 w 2019"/>
                <a:gd name="T107" fmla="*/ 3516 h 3546"/>
                <a:gd name="T108" fmla="*/ 1386 w 2019"/>
                <a:gd name="T109" fmla="*/ 3452 h 3546"/>
                <a:gd name="T110" fmla="*/ 1472 w 2019"/>
                <a:gd name="T111" fmla="*/ 3381 h 3546"/>
                <a:gd name="T112" fmla="*/ 1554 w 2019"/>
                <a:gd name="T113" fmla="*/ 3304 h 3546"/>
                <a:gd name="T114" fmla="*/ 1630 w 2019"/>
                <a:gd name="T115" fmla="*/ 3219 h 3546"/>
                <a:gd name="T116" fmla="*/ 1702 w 2019"/>
                <a:gd name="T117" fmla="*/ 3130 h 3546"/>
                <a:gd name="T118" fmla="*/ 1769 w 2019"/>
                <a:gd name="T119" fmla="*/ 3036 h 3546"/>
                <a:gd name="T120" fmla="*/ 1831 w 2019"/>
                <a:gd name="T121" fmla="*/ 2935 h 3546"/>
                <a:gd name="T122" fmla="*/ 1861 w 2019"/>
                <a:gd name="T123" fmla="*/ 2882 h 3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19" h="3546">
                  <a:moveTo>
                    <a:pt x="1861" y="2882"/>
                  </a:moveTo>
                  <a:lnTo>
                    <a:pt x="1861" y="2373"/>
                  </a:lnTo>
                  <a:lnTo>
                    <a:pt x="1869" y="2353"/>
                  </a:lnTo>
                  <a:lnTo>
                    <a:pt x="1925" y="2202"/>
                  </a:lnTo>
                  <a:lnTo>
                    <a:pt x="1968" y="2040"/>
                  </a:lnTo>
                  <a:lnTo>
                    <a:pt x="1988" y="1939"/>
                  </a:lnTo>
                  <a:lnTo>
                    <a:pt x="1997" y="1883"/>
                  </a:lnTo>
                  <a:lnTo>
                    <a:pt x="2010" y="1749"/>
                  </a:lnTo>
                  <a:lnTo>
                    <a:pt x="2019" y="1516"/>
                  </a:lnTo>
                  <a:lnTo>
                    <a:pt x="2017" y="1078"/>
                  </a:lnTo>
                  <a:lnTo>
                    <a:pt x="2013" y="995"/>
                  </a:lnTo>
                  <a:lnTo>
                    <a:pt x="2013" y="977"/>
                  </a:lnTo>
                  <a:lnTo>
                    <a:pt x="2003" y="855"/>
                  </a:lnTo>
                  <a:lnTo>
                    <a:pt x="1984" y="741"/>
                  </a:lnTo>
                  <a:lnTo>
                    <a:pt x="1951" y="615"/>
                  </a:lnTo>
                  <a:lnTo>
                    <a:pt x="1898" y="486"/>
                  </a:lnTo>
                  <a:lnTo>
                    <a:pt x="1844" y="396"/>
                  </a:lnTo>
                  <a:lnTo>
                    <a:pt x="1799" y="340"/>
                  </a:lnTo>
                  <a:lnTo>
                    <a:pt x="1748" y="289"/>
                  </a:lnTo>
                  <a:lnTo>
                    <a:pt x="1689" y="248"/>
                  </a:lnTo>
                  <a:lnTo>
                    <a:pt x="1656" y="229"/>
                  </a:lnTo>
                  <a:lnTo>
                    <a:pt x="1590" y="193"/>
                  </a:lnTo>
                  <a:lnTo>
                    <a:pt x="1455" y="132"/>
                  </a:lnTo>
                  <a:lnTo>
                    <a:pt x="1326" y="86"/>
                  </a:lnTo>
                  <a:lnTo>
                    <a:pt x="1207" y="51"/>
                  </a:lnTo>
                  <a:lnTo>
                    <a:pt x="1054" y="18"/>
                  </a:lnTo>
                  <a:lnTo>
                    <a:pt x="929" y="1"/>
                  </a:lnTo>
                  <a:lnTo>
                    <a:pt x="917" y="0"/>
                  </a:lnTo>
                  <a:lnTo>
                    <a:pt x="834" y="23"/>
                  </a:lnTo>
                  <a:lnTo>
                    <a:pt x="456" y="129"/>
                  </a:lnTo>
                  <a:lnTo>
                    <a:pt x="258" y="190"/>
                  </a:lnTo>
                  <a:lnTo>
                    <a:pt x="229" y="205"/>
                  </a:lnTo>
                  <a:lnTo>
                    <a:pt x="102" y="408"/>
                  </a:lnTo>
                  <a:lnTo>
                    <a:pt x="0" y="586"/>
                  </a:lnTo>
                  <a:lnTo>
                    <a:pt x="4" y="629"/>
                  </a:lnTo>
                  <a:lnTo>
                    <a:pt x="49" y="1038"/>
                  </a:lnTo>
                  <a:lnTo>
                    <a:pt x="112" y="1486"/>
                  </a:lnTo>
                  <a:lnTo>
                    <a:pt x="163" y="1794"/>
                  </a:lnTo>
                  <a:lnTo>
                    <a:pt x="225" y="2086"/>
                  </a:lnTo>
                  <a:lnTo>
                    <a:pt x="275" y="2272"/>
                  </a:lnTo>
                  <a:lnTo>
                    <a:pt x="312" y="2378"/>
                  </a:lnTo>
                  <a:lnTo>
                    <a:pt x="331" y="2423"/>
                  </a:lnTo>
                  <a:lnTo>
                    <a:pt x="331" y="2832"/>
                  </a:lnTo>
                  <a:lnTo>
                    <a:pt x="361" y="2883"/>
                  </a:lnTo>
                  <a:lnTo>
                    <a:pt x="434" y="2984"/>
                  </a:lnTo>
                  <a:lnTo>
                    <a:pt x="523" y="3080"/>
                  </a:lnTo>
                  <a:lnTo>
                    <a:pt x="628" y="3173"/>
                  </a:lnTo>
                  <a:lnTo>
                    <a:pt x="744" y="3261"/>
                  </a:lnTo>
                  <a:lnTo>
                    <a:pt x="874" y="3347"/>
                  </a:lnTo>
                  <a:lnTo>
                    <a:pt x="1016" y="3429"/>
                  </a:lnTo>
                  <a:lnTo>
                    <a:pt x="1168" y="3508"/>
                  </a:lnTo>
                  <a:lnTo>
                    <a:pt x="1249" y="3546"/>
                  </a:lnTo>
                  <a:lnTo>
                    <a:pt x="1249" y="3546"/>
                  </a:lnTo>
                  <a:lnTo>
                    <a:pt x="1296" y="3516"/>
                  </a:lnTo>
                  <a:lnTo>
                    <a:pt x="1386" y="3452"/>
                  </a:lnTo>
                  <a:lnTo>
                    <a:pt x="1472" y="3381"/>
                  </a:lnTo>
                  <a:lnTo>
                    <a:pt x="1554" y="3304"/>
                  </a:lnTo>
                  <a:lnTo>
                    <a:pt x="1630" y="3219"/>
                  </a:lnTo>
                  <a:lnTo>
                    <a:pt x="1702" y="3130"/>
                  </a:lnTo>
                  <a:lnTo>
                    <a:pt x="1769" y="3036"/>
                  </a:lnTo>
                  <a:lnTo>
                    <a:pt x="1831" y="2935"/>
                  </a:lnTo>
                  <a:lnTo>
                    <a:pt x="1861" y="2882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C3EA4D51-36F8-457B-A086-7AAF14319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3494" y="-2282825"/>
              <a:ext cx="816507" cy="626739"/>
            </a:xfrm>
            <a:custGeom>
              <a:avLst/>
              <a:gdLst>
                <a:gd name="T0" fmla="*/ 1071 w 1530"/>
                <a:gd name="T1" fmla="*/ 586 h 1147"/>
                <a:gd name="T2" fmla="*/ 969 w 1530"/>
                <a:gd name="T3" fmla="*/ 602 h 1147"/>
                <a:gd name="T4" fmla="*/ 806 w 1530"/>
                <a:gd name="T5" fmla="*/ 608 h 1147"/>
                <a:gd name="T6" fmla="*/ 687 w 1530"/>
                <a:gd name="T7" fmla="*/ 594 h 1147"/>
                <a:gd name="T8" fmla="*/ 608 w 1530"/>
                <a:gd name="T9" fmla="*/ 571 h 1147"/>
                <a:gd name="T10" fmla="*/ 586 w 1530"/>
                <a:gd name="T11" fmla="*/ 561 h 1147"/>
                <a:gd name="T12" fmla="*/ 558 w 1530"/>
                <a:gd name="T13" fmla="*/ 545 h 1147"/>
                <a:gd name="T14" fmla="*/ 427 w 1530"/>
                <a:gd name="T15" fmla="*/ 465 h 1147"/>
                <a:gd name="T16" fmla="*/ 297 w 1530"/>
                <a:gd name="T17" fmla="*/ 367 h 1147"/>
                <a:gd name="T18" fmla="*/ 205 w 1530"/>
                <a:gd name="T19" fmla="*/ 288 h 1147"/>
                <a:gd name="T20" fmla="*/ 116 w 1530"/>
                <a:gd name="T21" fmla="*/ 201 h 1147"/>
                <a:gd name="T22" fmla="*/ 34 w 1530"/>
                <a:gd name="T23" fmla="*/ 103 h 1147"/>
                <a:gd name="T24" fmla="*/ 0 w 1530"/>
                <a:gd name="T25" fmla="*/ 50 h 1147"/>
                <a:gd name="T26" fmla="*/ 1 w 1530"/>
                <a:gd name="T27" fmla="*/ 60 h 1147"/>
                <a:gd name="T28" fmla="*/ 19 w 1530"/>
                <a:gd name="T29" fmla="*/ 132 h 1147"/>
                <a:gd name="T30" fmla="*/ 47 w 1530"/>
                <a:gd name="T31" fmla="*/ 206 h 1147"/>
                <a:gd name="T32" fmla="*/ 96 w 1530"/>
                <a:gd name="T33" fmla="*/ 300 h 1147"/>
                <a:gd name="T34" fmla="*/ 168 w 1530"/>
                <a:gd name="T35" fmla="*/ 409 h 1147"/>
                <a:gd name="T36" fmla="*/ 268 w 1530"/>
                <a:gd name="T37" fmla="*/ 533 h 1147"/>
                <a:gd name="T38" fmla="*/ 401 w 1530"/>
                <a:gd name="T39" fmla="*/ 668 h 1147"/>
                <a:gd name="T40" fmla="*/ 485 w 1530"/>
                <a:gd name="T41" fmla="*/ 739 h 1147"/>
                <a:gd name="T42" fmla="*/ 528 w 1530"/>
                <a:gd name="T43" fmla="*/ 777 h 1147"/>
                <a:gd name="T44" fmla="*/ 625 w 1530"/>
                <a:gd name="T45" fmla="*/ 846 h 1147"/>
                <a:gd name="T46" fmla="*/ 730 w 1530"/>
                <a:gd name="T47" fmla="*/ 909 h 1147"/>
                <a:gd name="T48" fmla="*/ 842 w 1530"/>
                <a:gd name="T49" fmla="*/ 965 h 1147"/>
                <a:gd name="T50" fmla="*/ 1014 w 1530"/>
                <a:gd name="T51" fmla="*/ 1040 h 1147"/>
                <a:gd name="T52" fmla="*/ 1243 w 1530"/>
                <a:gd name="T53" fmla="*/ 1117 h 1147"/>
                <a:gd name="T54" fmla="*/ 1351 w 1530"/>
                <a:gd name="T55" fmla="*/ 1147 h 1147"/>
                <a:gd name="T56" fmla="*/ 1402 w 1530"/>
                <a:gd name="T57" fmla="*/ 1147 h 1147"/>
                <a:gd name="T58" fmla="*/ 1530 w 1530"/>
                <a:gd name="T59" fmla="*/ 509 h 1147"/>
                <a:gd name="T60" fmla="*/ 1530 w 1530"/>
                <a:gd name="T61" fmla="*/ 0 h 1147"/>
                <a:gd name="T62" fmla="*/ 1523 w 1530"/>
                <a:gd name="T63" fmla="*/ 24 h 1147"/>
                <a:gd name="T64" fmla="*/ 1454 w 1530"/>
                <a:gd name="T65" fmla="*/ 180 h 1147"/>
                <a:gd name="T66" fmla="*/ 1364 w 1530"/>
                <a:gd name="T67" fmla="*/ 334 h 1147"/>
                <a:gd name="T68" fmla="*/ 1290 w 1530"/>
                <a:gd name="T69" fmla="*/ 433 h 1147"/>
                <a:gd name="T70" fmla="*/ 1207 w 1530"/>
                <a:gd name="T71" fmla="*/ 516 h 1147"/>
                <a:gd name="T72" fmla="*/ 1141 w 1530"/>
                <a:gd name="T73" fmla="*/ 561 h 1147"/>
                <a:gd name="T74" fmla="*/ 1094 w 1530"/>
                <a:gd name="T75" fmla="*/ 581 h 1147"/>
                <a:gd name="T76" fmla="*/ 1071 w 1530"/>
                <a:gd name="T77" fmla="*/ 586 h 1147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3451 w 10000"/>
                <a:gd name="connsiteY21" fmla="*/ 6774 h 12733"/>
                <a:gd name="connsiteX22" fmla="*/ 4085 w 10000"/>
                <a:gd name="connsiteY22" fmla="*/ 7376 h 12733"/>
                <a:gd name="connsiteX23" fmla="*/ 4771 w 10000"/>
                <a:gd name="connsiteY23" fmla="*/ 7925 h 12733"/>
                <a:gd name="connsiteX24" fmla="*/ 5503 w 10000"/>
                <a:gd name="connsiteY24" fmla="*/ 8413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3451 w 10000"/>
                <a:gd name="connsiteY21" fmla="*/ 6774 h 12733"/>
                <a:gd name="connsiteX22" fmla="*/ 4085 w 10000"/>
                <a:gd name="connsiteY22" fmla="*/ 7376 h 12733"/>
                <a:gd name="connsiteX23" fmla="*/ 4771 w 10000"/>
                <a:gd name="connsiteY23" fmla="*/ 7925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3451 w 10000"/>
                <a:gd name="connsiteY21" fmla="*/ 6774 h 12733"/>
                <a:gd name="connsiteX22" fmla="*/ 4085 w 10000"/>
                <a:gd name="connsiteY22" fmla="*/ 7376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3451 w 10000"/>
                <a:gd name="connsiteY21" fmla="*/ 6774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1984 w 10000"/>
                <a:gd name="connsiteY19" fmla="*/ 7657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311 w 10000"/>
                <a:gd name="connsiteY18" fmla="*/ 6938 h 12733"/>
                <a:gd name="connsiteX19" fmla="*/ 1984 w 10000"/>
                <a:gd name="connsiteY19" fmla="*/ 7657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314 w 10000"/>
                <a:gd name="connsiteY17" fmla="*/ 6184 h 12733"/>
                <a:gd name="connsiteX18" fmla="*/ 1311 w 10000"/>
                <a:gd name="connsiteY18" fmla="*/ 6938 h 12733"/>
                <a:gd name="connsiteX19" fmla="*/ 1984 w 10000"/>
                <a:gd name="connsiteY19" fmla="*/ 7657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39 w 10000"/>
                <a:gd name="connsiteY16" fmla="*/ 5431 h 12733"/>
                <a:gd name="connsiteX17" fmla="*/ 314 w 10000"/>
                <a:gd name="connsiteY17" fmla="*/ 6184 h 12733"/>
                <a:gd name="connsiteX18" fmla="*/ 1311 w 10000"/>
                <a:gd name="connsiteY18" fmla="*/ 6938 h 12733"/>
                <a:gd name="connsiteX19" fmla="*/ 1984 w 10000"/>
                <a:gd name="connsiteY19" fmla="*/ 7657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85 w 10085"/>
                <a:gd name="connsiteY0" fmla="*/ 5109 h 12733"/>
                <a:gd name="connsiteX1" fmla="*/ 6418 w 10085"/>
                <a:gd name="connsiteY1" fmla="*/ 5248 h 12733"/>
                <a:gd name="connsiteX2" fmla="*/ 5353 w 10085"/>
                <a:gd name="connsiteY2" fmla="*/ 5301 h 12733"/>
                <a:gd name="connsiteX3" fmla="*/ 4575 w 10085"/>
                <a:gd name="connsiteY3" fmla="*/ 5179 h 12733"/>
                <a:gd name="connsiteX4" fmla="*/ 4059 w 10085"/>
                <a:gd name="connsiteY4" fmla="*/ 4978 h 12733"/>
                <a:gd name="connsiteX5" fmla="*/ 3915 w 10085"/>
                <a:gd name="connsiteY5" fmla="*/ 4891 h 12733"/>
                <a:gd name="connsiteX6" fmla="*/ 3732 w 10085"/>
                <a:gd name="connsiteY6" fmla="*/ 4752 h 12733"/>
                <a:gd name="connsiteX7" fmla="*/ 2876 w 10085"/>
                <a:gd name="connsiteY7" fmla="*/ 4054 h 12733"/>
                <a:gd name="connsiteX8" fmla="*/ 2026 w 10085"/>
                <a:gd name="connsiteY8" fmla="*/ 3200 h 12733"/>
                <a:gd name="connsiteX9" fmla="*/ 1425 w 10085"/>
                <a:gd name="connsiteY9" fmla="*/ 2511 h 12733"/>
                <a:gd name="connsiteX10" fmla="*/ 843 w 10085"/>
                <a:gd name="connsiteY10" fmla="*/ 1752 h 12733"/>
                <a:gd name="connsiteX11" fmla="*/ 307 w 10085"/>
                <a:gd name="connsiteY11" fmla="*/ 898 h 12733"/>
                <a:gd name="connsiteX12" fmla="*/ 85 w 10085"/>
                <a:gd name="connsiteY12" fmla="*/ 436 h 12733"/>
                <a:gd name="connsiteX13" fmla="*/ 92 w 10085"/>
                <a:gd name="connsiteY13" fmla="*/ 523 h 12733"/>
                <a:gd name="connsiteX14" fmla="*/ 209 w 10085"/>
                <a:gd name="connsiteY14" fmla="*/ 1151 h 12733"/>
                <a:gd name="connsiteX15" fmla="*/ 0 w 10085"/>
                <a:gd name="connsiteY15" fmla="*/ 5789 h 12733"/>
                <a:gd name="connsiteX16" fmla="*/ 124 w 10085"/>
                <a:gd name="connsiteY16" fmla="*/ 5431 h 12733"/>
                <a:gd name="connsiteX17" fmla="*/ 399 w 10085"/>
                <a:gd name="connsiteY17" fmla="*/ 6184 h 12733"/>
                <a:gd name="connsiteX18" fmla="*/ 1396 w 10085"/>
                <a:gd name="connsiteY18" fmla="*/ 6938 h 12733"/>
                <a:gd name="connsiteX19" fmla="*/ 2069 w 10085"/>
                <a:gd name="connsiteY19" fmla="*/ 7657 h 12733"/>
                <a:gd name="connsiteX20" fmla="*/ 2471 w 10085"/>
                <a:gd name="connsiteY20" fmla="*/ 7490 h 12733"/>
                <a:gd name="connsiteX21" fmla="*/ 2752 w 10085"/>
                <a:gd name="connsiteY21" fmla="*/ 8149 h 12733"/>
                <a:gd name="connsiteX22" fmla="*/ 3091 w 10085"/>
                <a:gd name="connsiteY22" fmla="*/ 8751 h 12733"/>
                <a:gd name="connsiteX23" fmla="*/ 3581 w 10085"/>
                <a:gd name="connsiteY23" fmla="*/ 9758 h 12733"/>
                <a:gd name="connsiteX24" fmla="*/ 4951 w 10085"/>
                <a:gd name="connsiteY24" fmla="*/ 9591 h 12733"/>
                <a:gd name="connsiteX25" fmla="*/ 6075 w 10085"/>
                <a:gd name="connsiteY25" fmla="*/ 12733 h 12733"/>
                <a:gd name="connsiteX26" fmla="*/ 8209 w 10085"/>
                <a:gd name="connsiteY26" fmla="*/ 9738 h 12733"/>
                <a:gd name="connsiteX27" fmla="*/ 8915 w 10085"/>
                <a:gd name="connsiteY27" fmla="*/ 10000 h 12733"/>
                <a:gd name="connsiteX28" fmla="*/ 9248 w 10085"/>
                <a:gd name="connsiteY28" fmla="*/ 10000 h 12733"/>
                <a:gd name="connsiteX29" fmla="*/ 10085 w 10085"/>
                <a:gd name="connsiteY29" fmla="*/ 4438 h 12733"/>
                <a:gd name="connsiteX30" fmla="*/ 10085 w 10085"/>
                <a:gd name="connsiteY30" fmla="*/ 0 h 12733"/>
                <a:gd name="connsiteX31" fmla="*/ 10039 w 10085"/>
                <a:gd name="connsiteY31" fmla="*/ 209 h 12733"/>
                <a:gd name="connsiteX32" fmla="*/ 9588 w 10085"/>
                <a:gd name="connsiteY32" fmla="*/ 1569 h 12733"/>
                <a:gd name="connsiteX33" fmla="*/ 9000 w 10085"/>
                <a:gd name="connsiteY33" fmla="*/ 2912 h 12733"/>
                <a:gd name="connsiteX34" fmla="*/ 8516 w 10085"/>
                <a:gd name="connsiteY34" fmla="*/ 3775 h 12733"/>
                <a:gd name="connsiteX35" fmla="*/ 7974 w 10085"/>
                <a:gd name="connsiteY35" fmla="*/ 4499 h 12733"/>
                <a:gd name="connsiteX36" fmla="*/ 7543 w 10085"/>
                <a:gd name="connsiteY36" fmla="*/ 4891 h 12733"/>
                <a:gd name="connsiteX37" fmla="*/ 7235 w 10085"/>
                <a:gd name="connsiteY37" fmla="*/ 5065 h 12733"/>
                <a:gd name="connsiteX38" fmla="*/ 7085 w 10085"/>
                <a:gd name="connsiteY38" fmla="*/ 5109 h 12733"/>
                <a:gd name="connsiteX0" fmla="*/ 7085 w 10085"/>
                <a:gd name="connsiteY0" fmla="*/ 5109 h 10311"/>
                <a:gd name="connsiteX1" fmla="*/ 6418 w 10085"/>
                <a:gd name="connsiteY1" fmla="*/ 5248 h 10311"/>
                <a:gd name="connsiteX2" fmla="*/ 5353 w 10085"/>
                <a:gd name="connsiteY2" fmla="*/ 5301 h 10311"/>
                <a:gd name="connsiteX3" fmla="*/ 4575 w 10085"/>
                <a:gd name="connsiteY3" fmla="*/ 5179 h 10311"/>
                <a:gd name="connsiteX4" fmla="*/ 4059 w 10085"/>
                <a:gd name="connsiteY4" fmla="*/ 4978 h 10311"/>
                <a:gd name="connsiteX5" fmla="*/ 3915 w 10085"/>
                <a:gd name="connsiteY5" fmla="*/ 4891 h 10311"/>
                <a:gd name="connsiteX6" fmla="*/ 3732 w 10085"/>
                <a:gd name="connsiteY6" fmla="*/ 4752 h 10311"/>
                <a:gd name="connsiteX7" fmla="*/ 2876 w 10085"/>
                <a:gd name="connsiteY7" fmla="*/ 4054 h 10311"/>
                <a:gd name="connsiteX8" fmla="*/ 2026 w 10085"/>
                <a:gd name="connsiteY8" fmla="*/ 3200 h 10311"/>
                <a:gd name="connsiteX9" fmla="*/ 1425 w 10085"/>
                <a:gd name="connsiteY9" fmla="*/ 2511 h 10311"/>
                <a:gd name="connsiteX10" fmla="*/ 843 w 10085"/>
                <a:gd name="connsiteY10" fmla="*/ 1752 h 10311"/>
                <a:gd name="connsiteX11" fmla="*/ 307 w 10085"/>
                <a:gd name="connsiteY11" fmla="*/ 898 h 10311"/>
                <a:gd name="connsiteX12" fmla="*/ 85 w 10085"/>
                <a:gd name="connsiteY12" fmla="*/ 436 h 10311"/>
                <a:gd name="connsiteX13" fmla="*/ 92 w 10085"/>
                <a:gd name="connsiteY13" fmla="*/ 523 h 10311"/>
                <a:gd name="connsiteX14" fmla="*/ 209 w 10085"/>
                <a:gd name="connsiteY14" fmla="*/ 1151 h 10311"/>
                <a:gd name="connsiteX15" fmla="*/ 0 w 10085"/>
                <a:gd name="connsiteY15" fmla="*/ 5789 h 10311"/>
                <a:gd name="connsiteX16" fmla="*/ 124 w 10085"/>
                <a:gd name="connsiteY16" fmla="*/ 5431 h 10311"/>
                <a:gd name="connsiteX17" fmla="*/ 399 w 10085"/>
                <a:gd name="connsiteY17" fmla="*/ 6184 h 10311"/>
                <a:gd name="connsiteX18" fmla="*/ 1396 w 10085"/>
                <a:gd name="connsiteY18" fmla="*/ 6938 h 10311"/>
                <a:gd name="connsiteX19" fmla="*/ 2069 w 10085"/>
                <a:gd name="connsiteY19" fmla="*/ 7657 h 10311"/>
                <a:gd name="connsiteX20" fmla="*/ 2471 w 10085"/>
                <a:gd name="connsiteY20" fmla="*/ 7490 h 10311"/>
                <a:gd name="connsiteX21" fmla="*/ 2752 w 10085"/>
                <a:gd name="connsiteY21" fmla="*/ 8149 h 10311"/>
                <a:gd name="connsiteX22" fmla="*/ 3091 w 10085"/>
                <a:gd name="connsiteY22" fmla="*/ 8751 h 10311"/>
                <a:gd name="connsiteX23" fmla="*/ 3581 w 10085"/>
                <a:gd name="connsiteY23" fmla="*/ 9758 h 10311"/>
                <a:gd name="connsiteX24" fmla="*/ 4951 w 10085"/>
                <a:gd name="connsiteY24" fmla="*/ 9591 h 10311"/>
                <a:gd name="connsiteX25" fmla="*/ 6712 w 10085"/>
                <a:gd name="connsiteY25" fmla="*/ 10311 h 10311"/>
                <a:gd name="connsiteX26" fmla="*/ 8209 w 10085"/>
                <a:gd name="connsiteY26" fmla="*/ 9738 h 10311"/>
                <a:gd name="connsiteX27" fmla="*/ 8915 w 10085"/>
                <a:gd name="connsiteY27" fmla="*/ 10000 h 10311"/>
                <a:gd name="connsiteX28" fmla="*/ 9248 w 10085"/>
                <a:gd name="connsiteY28" fmla="*/ 10000 h 10311"/>
                <a:gd name="connsiteX29" fmla="*/ 10085 w 10085"/>
                <a:gd name="connsiteY29" fmla="*/ 4438 h 10311"/>
                <a:gd name="connsiteX30" fmla="*/ 10085 w 10085"/>
                <a:gd name="connsiteY30" fmla="*/ 0 h 10311"/>
                <a:gd name="connsiteX31" fmla="*/ 10039 w 10085"/>
                <a:gd name="connsiteY31" fmla="*/ 209 h 10311"/>
                <a:gd name="connsiteX32" fmla="*/ 9588 w 10085"/>
                <a:gd name="connsiteY32" fmla="*/ 1569 h 10311"/>
                <a:gd name="connsiteX33" fmla="*/ 9000 w 10085"/>
                <a:gd name="connsiteY33" fmla="*/ 2912 h 10311"/>
                <a:gd name="connsiteX34" fmla="*/ 8516 w 10085"/>
                <a:gd name="connsiteY34" fmla="*/ 3775 h 10311"/>
                <a:gd name="connsiteX35" fmla="*/ 7974 w 10085"/>
                <a:gd name="connsiteY35" fmla="*/ 4499 h 10311"/>
                <a:gd name="connsiteX36" fmla="*/ 7543 w 10085"/>
                <a:gd name="connsiteY36" fmla="*/ 4891 h 10311"/>
                <a:gd name="connsiteX37" fmla="*/ 7235 w 10085"/>
                <a:gd name="connsiteY37" fmla="*/ 5065 h 10311"/>
                <a:gd name="connsiteX38" fmla="*/ 7085 w 10085"/>
                <a:gd name="connsiteY38" fmla="*/ 5109 h 10311"/>
                <a:gd name="connsiteX0" fmla="*/ 7085 w 10085"/>
                <a:gd name="connsiteY0" fmla="*/ 5109 h 10335"/>
                <a:gd name="connsiteX1" fmla="*/ 6418 w 10085"/>
                <a:gd name="connsiteY1" fmla="*/ 5248 h 10335"/>
                <a:gd name="connsiteX2" fmla="*/ 5353 w 10085"/>
                <a:gd name="connsiteY2" fmla="*/ 5301 h 10335"/>
                <a:gd name="connsiteX3" fmla="*/ 4575 w 10085"/>
                <a:gd name="connsiteY3" fmla="*/ 5179 h 10335"/>
                <a:gd name="connsiteX4" fmla="*/ 4059 w 10085"/>
                <a:gd name="connsiteY4" fmla="*/ 4978 h 10335"/>
                <a:gd name="connsiteX5" fmla="*/ 3915 w 10085"/>
                <a:gd name="connsiteY5" fmla="*/ 4891 h 10335"/>
                <a:gd name="connsiteX6" fmla="*/ 3732 w 10085"/>
                <a:gd name="connsiteY6" fmla="*/ 4752 h 10335"/>
                <a:gd name="connsiteX7" fmla="*/ 2876 w 10085"/>
                <a:gd name="connsiteY7" fmla="*/ 4054 h 10335"/>
                <a:gd name="connsiteX8" fmla="*/ 2026 w 10085"/>
                <a:gd name="connsiteY8" fmla="*/ 3200 h 10335"/>
                <a:gd name="connsiteX9" fmla="*/ 1425 w 10085"/>
                <a:gd name="connsiteY9" fmla="*/ 2511 h 10335"/>
                <a:gd name="connsiteX10" fmla="*/ 843 w 10085"/>
                <a:gd name="connsiteY10" fmla="*/ 1752 h 10335"/>
                <a:gd name="connsiteX11" fmla="*/ 307 w 10085"/>
                <a:gd name="connsiteY11" fmla="*/ 898 h 10335"/>
                <a:gd name="connsiteX12" fmla="*/ 85 w 10085"/>
                <a:gd name="connsiteY12" fmla="*/ 436 h 10335"/>
                <a:gd name="connsiteX13" fmla="*/ 92 w 10085"/>
                <a:gd name="connsiteY13" fmla="*/ 523 h 10335"/>
                <a:gd name="connsiteX14" fmla="*/ 209 w 10085"/>
                <a:gd name="connsiteY14" fmla="*/ 1151 h 10335"/>
                <a:gd name="connsiteX15" fmla="*/ 0 w 10085"/>
                <a:gd name="connsiteY15" fmla="*/ 5789 h 10335"/>
                <a:gd name="connsiteX16" fmla="*/ 124 w 10085"/>
                <a:gd name="connsiteY16" fmla="*/ 5431 h 10335"/>
                <a:gd name="connsiteX17" fmla="*/ 399 w 10085"/>
                <a:gd name="connsiteY17" fmla="*/ 6184 h 10335"/>
                <a:gd name="connsiteX18" fmla="*/ 1396 w 10085"/>
                <a:gd name="connsiteY18" fmla="*/ 6938 h 10335"/>
                <a:gd name="connsiteX19" fmla="*/ 2069 w 10085"/>
                <a:gd name="connsiteY19" fmla="*/ 7657 h 10335"/>
                <a:gd name="connsiteX20" fmla="*/ 2471 w 10085"/>
                <a:gd name="connsiteY20" fmla="*/ 7490 h 10335"/>
                <a:gd name="connsiteX21" fmla="*/ 2752 w 10085"/>
                <a:gd name="connsiteY21" fmla="*/ 8149 h 10335"/>
                <a:gd name="connsiteX22" fmla="*/ 3091 w 10085"/>
                <a:gd name="connsiteY22" fmla="*/ 8751 h 10335"/>
                <a:gd name="connsiteX23" fmla="*/ 3581 w 10085"/>
                <a:gd name="connsiteY23" fmla="*/ 9758 h 10335"/>
                <a:gd name="connsiteX24" fmla="*/ 4951 w 10085"/>
                <a:gd name="connsiteY24" fmla="*/ 9591 h 10335"/>
                <a:gd name="connsiteX25" fmla="*/ 6712 w 10085"/>
                <a:gd name="connsiteY25" fmla="*/ 10311 h 10335"/>
                <a:gd name="connsiteX26" fmla="*/ 8209 w 10085"/>
                <a:gd name="connsiteY26" fmla="*/ 9738 h 10335"/>
                <a:gd name="connsiteX27" fmla="*/ 8915 w 10085"/>
                <a:gd name="connsiteY27" fmla="*/ 10000 h 10335"/>
                <a:gd name="connsiteX28" fmla="*/ 9248 w 10085"/>
                <a:gd name="connsiteY28" fmla="*/ 10000 h 10335"/>
                <a:gd name="connsiteX29" fmla="*/ 10085 w 10085"/>
                <a:gd name="connsiteY29" fmla="*/ 4438 h 10335"/>
                <a:gd name="connsiteX30" fmla="*/ 10085 w 10085"/>
                <a:gd name="connsiteY30" fmla="*/ 0 h 10335"/>
                <a:gd name="connsiteX31" fmla="*/ 10039 w 10085"/>
                <a:gd name="connsiteY31" fmla="*/ 209 h 10335"/>
                <a:gd name="connsiteX32" fmla="*/ 9588 w 10085"/>
                <a:gd name="connsiteY32" fmla="*/ 1569 h 10335"/>
                <a:gd name="connsiteX33" fmla="*/ 9000 w 10085"/>
                <a:gd name="connsiteY33" fmla="*/ 2912 h 10335"/>
                <a:gd name="connsiteX34" fmla="*/ 8516 w 10085"/>
                <a:gd name="connsiteY34" fmla="*/ 3775 h 10335"/>
                <a:gd name="connsiteX35" fmla="*/ 7974 w 10085"/>
                <a:gd name="connsiteY35" fmla="*/ 4499 h 10335"/>
                <a:gd name="connsiteX36" fmla="*/ 7543 w 10085"/>
                <a:gd name="connsiteY36" fmla="*/ 4891 h 10335"/>
                <a:gd name="connsiteX37" fmla="*/ 7235 w 10085"/>
                <a:gd name="connsiteY37" fmla="*/ 5065 h 10335"/>
                <a:gd name="connsiteX38" fmla="*/ 7085 w 10085"/>
                <a:gd name="connsiteY38" fmla="*/ 5109 h 1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085" h="10335">
                  <a:moveTo>
                    <a:pt x="7085" y="5109"/>
                  </a:moveTo>
                  <a:lnTo>
                    <a:pt x="6418" y="5248"/>
                  </a:lnTo>
                  <a:lnTo>
                    <a:pt x="5353" y="5301"/>
                  </a:lnTo>
                  <a:lnTo>
                    <a:pt x="4575" y="5179"/>
                  </a:lnTo>
                  <a:lnTo>
                    <a:pt x="4059" y="4978"/>
                  </a:lnTo>
                  <a:lnTo>
                    <a:pt x="3915" y="4891"/>
                  </a:lnTo>
                  <a:lnTo>
                    <a:pt x="3732" y="4752"/>
                  </a:lnTo>
                  <a:lnTo>
                    <a:pt x="2876" y="4054"/>
                  </a:lnTo>
                  <a:lnTo>
                    <a:pt x="2026" y="3200"/>
                  </a:lnTo>
                  <a:lnTo>
                    <a:pt x="1425" y="2511"/>
                  </a:lnTo>
                  <a:lnTo>
                    <a:pt x="843" y="1752"/>
                  </a:lnTo>
                  <a:lnTo>
                    <a:pt x="307" y="898"/>
                  </a:lnTo>
                  <a:lnTo>
                    <a:pt x="85" y="436"/>
                  </a:lnTo>
                  <a:cubicBezTo>
                    <a:pt x="87" y="465"/>
                    <a:pt x="90" y="494"/>
                    <a:pt x="92" y="523"/>
                  </a:cubicBezTo>
                  <a:lnTo>
                    <a:pt x="209" y="1151"/>
                  </a:lnTo>
                  <a:cubicBezTo>
                    <a:pt x="139" y="2697"/>
                    <a:pt x="70" y="4243"/>
                    <a:pt x="0" y="5789"/>
                  </a:cubicBezTo>
                  <a:cubicBezTo>
                    <a:pt x="107" y="6062"/>
                    <a:pt x="17" y="5158"/>
                    <a:pt x="124" y="5431"/>
                  </a:cubicBezTo>
                  <a:cubicBezTo>
                    <a:pt x="20" y="6620"/>
                    <a:pt x="503" y="4995"/>
                    <a:pt x="399" y="6184"/>
                  </a:cubicBezTo>
                  <a:lnTo>
                    <a:pt x="1396" y="6938"/>
                  </a:lnTo>
                  <a:cubicBezTo>
                    <a:pt x="1473" y="7941"/>
                    <a:pt x="1992" y="6654"/>
                    <a:pt x="2069" y="7657"/>
                  </a:cubicBezTo>
                  <a:cubicBezTo>
                    <a:pt x="1991" y="8212"/>
                    <a:pt x="2549" y="6935"/>
                    <a:pt x="2471" y="7490"/>
                  </a:cubicBezTo>
                  <a:lnTo>
                    <a:pt x="2752" y="8149"/>
                  </a:lnTo>
                  <a:cubicBezTo>
                    <a:pt x="2604" y="8808"/>
                    <a:pt x="3239" y="8092"/>
                    <a:pt x="3091" y="8751"/>
                  </a:cubicBezTo>
                  <a:lnTo>
                    <a:pt x="3581" y="9758"/>
                  </a:lnTo>
                  <a:cubicBezTo>
                    <a:pt x="3613" y="10313"/>
                    <a:pt x="4919" y="9036"/>
                    <a:pt x="4951" y="9591"/>
                  </a:cubicBezTo>
                  <a:cubicBezTo>
                    <a:pt x="5113" y="11031"/>
                    <a:pt x="5324" y="9853"/>
                    <a:pt x="6712" y="10311"/>
                  </a:cubicBezTo>
                  <a:lnTo>
                    <a:pt x="8209" y="9738"/>
                  </a:lnTo>
                  <a:lnTo>
                    <a:pt x="8915" y="10000"/>
                  </a:lnTo>
                  <a:lnTo>
                    <a:pt x="9248" y="10000"/>
                  </a:lnTo>
                  <a:lnTo>
                    <a:pt x="10085" y="4438"/>
                  </a:lnTo>
                  <a:lnTo>
                    <a:pt x="10085" y="0"/>
                  </a:lnTo>
                  <a:cubicBezTo>
                    <a:pt x="10070" y="70"/>
                    <a:pt x="10054" y="139"/>
                    <a:pt x="10039" y="209"/>
                  </a:cubicBezTo>
                  <a:lnTo>
                    <a:pt x="9588" y="1569"/>
                  </a:lnTo>
                  <a:lnTo>
                    <a:pt x="9000" y="2912"/>
                  </a:lnTo>
                  <a:lnTo>
                    <a:pt x="8516" y="3775"/>
                  </a:lnTo>
                  <a:lnTo>
                    <a:pt x="7974" y="4499"/>
                  </a:lnTo>
                  <a:lnTo>
                    <a:pt x="7543" y="4891"/>
                  </a:lnTo>
                  <a:lnTo>
                    <a:pt x="7235" y="5065"/>
                  </a:lnTo>
                  <a:lnTo>
                    <a:pt x="7085" y="5109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AACEA0E6-452A-4022-8288-865C0D6AB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3538" y="-2081213"/>
              <a:ext cx="512763" cy="581025"/>
            </a:xfrm>
            <a:custGeom>
              <a:avLst/>
              <a:gdLst>
                <a:gd name="T0" fmla="*/ 638 w 969"/>
                <a:gd name="T1" fmla="*/ 0 h 1098"/>
                <a:gd name="T2" fmla="*/ 638 w 969"/>
                <a:gd name="T3" fmla="*/ 13 h 1098"/>
                <a:gd name="T4" fmla="*/ 613 w 969"/>
                <a:gd name="T5" fmla="*/ 95 h 1098"/>
                <a:gd name="T6" fmla="*/ 570 w 969"/>
                <a:gd name="T7" fmla="*/ 167 h 1098"/>
                <a:gd name="T8" fmla="*/ 536 w 969"/>
                <a:gd name="T9" fmla="*/ 205 h 1098"/>
                <a:gd name="T10" fmla="*/ 216 w 969"/>
                <a:gd name="T11" fmla="*/ 550 h 1098"/>
                <a:gd name="T12" fmla="*/ 0 w 969"/>
                <a:gd name="T13" fmla="*/ 792 h 1098"/>
                <a:gd name="T14" fmla="*/ 44 w 969"/>
                <a:gd name="T15" fmla="*/ 792 h 1098"/>
                <a:gd name="T16" fmla="*/ 287 w 969"/>
                <a:gd name="T17" fmla="*/ 815 h 1098"/>
                <a:gd name="T18" fmla="*/ 420 w 969"/>
                <a:gd name="T19" fmla="*/ 845 h 1098"/>
                <a:gd name="T20" fmla="*/ 500 w 969"/>
                <a:gd name="T21" fmla="*/ 876 h 1098"/>
                <a:gd name="T22" fmla="*/ 536 w 969"/>
                <a:gd name="T23" fmla="*/ 894 h 1098"/>
                <a:gd name="T24" fmla="*/ 601 w 969"/>
                <a:gd name="T25" fmla="*/ 931 h 1098"/>
                <a:gd name="T26" fmla="*/ 704 w 969"/>
                <a:gd name="T27" fmla="*/ 1003 h 1098"/>
                <a:gd name="T28" fmla="*/ 803 w 969"/>
                <a:gd name="T29" fmla="*/ 1085 h 1098"/>
                <a:gd name="T30" fmla="*/ 816 w 969"/>
                <a:gd name="T31" fmla="*/ 1098 h 1098"/>
                <a:gd name="T32" fmla="*/ 969 w 969"/>
                <a:gd name="T33" fmla="*/ 511 h 1098"/>
                <a:gd name="T34" fmla="*/ 946 w 969"/>
                <a:gd name="T35" fmla="*/ 488 h 1098"/>
                <a:gd name="T36" fmla="*/ 834 w 969"/>
                <a:gd name="T37" fmla="*/ 365 h 1098"/>
                <a:gd name="T38" fmla="*/ 763 w 969"/>
                <a:gd name="T39" fmla="*/ 271 h 1098"/>
                <a:gd name="T40" fmla="*/ 740 w 969"/>
                <a:gd name="T41" fmla="*/ 230 h 1098"/>
                <a:gd name="T42" fmla="*/ 708 w 969"/>
                <a:gd name="T43" fmla="*/ 154 h 1098"/>
                <a:gd name="T44" fmla="*/ 679 w 969"/>
                <a:gd name="T45" fmla="*/ 58 h 1098"/>
                <a:gd name="T46" fmla="*/ 661 w 969"/>
                <a:gd name="T47" fmla="*/ 23 h 1098"/>
                <a:gd name="T48" fmla="*/ 646 w 969"/>
                <a:gd name="T49" fmla="*/ 6 h 1098"/>
                <a:gd name="T50" fmla="*/ 638 w 969"/>
                <a:gd name="T51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9" h="1098">
                  <a:moveTo>
                    <a:pt x="638" y="0"/>
                  </a:moveTo>
                  <a:lnTo>
                    <a:pt x="638" y="13"/>
                  </a:lnTo>
                  <a:lnTo>
                    <a:pt x="613" y="95"/>
                  </a:lnTo>
                  <a:lnTo>
                    <a:pt x="570" y="167"/>
                  </a:lnTo>
                  <a:lnTo>
                    <a:pt x="536" y="205"/>
                  </a:lnTo>
                  <a:lnTo>
                    <a:pt x="216" y="550"/>
                  </a:lnTo>
                  <a:lnTo>
                    <a:pt x="0" y="792"/>
                  </a:lnTo>
                  <a:lnTo>
                    <a:pt x="44" y="792"/>
                  </a:lnTo>
                  <a:lnTo>
                    <a:pt x="287" y="815"/>
                  </a:lnTo>
                  <a:lnTo>
                    <a:pt x="420" y="845"/>
                  </a:lnTo>
                  <a:lnTo>
                    <a:pt x="500" y="876"/>
                  </a:lnTo>
                  <a:lnTo>
                    <a:pt x="536" y="894"/>
                  </a:lnTo>
                  <a:lnTo>
                    <a:pt x="601" y="931"/>
                  </a:lnTo>
                  <a:lnTo>
                    <a:pt x="704" y="1003"/>
                  </a:lnTo>
                  <a:lnTo>
                    <a:pt x="803" y="1085"/>
                  </a:lnTo>
                  <a:lnTo>
                    <a:pt x="816" y="1098"/>
                  </a:lnTo>
                  <a:lnTo>
                    <a:pt x="969" y="511"/>
                  </a:lnTo>
                  <a:lnTo>
                    <a:pt x="946" y="488"/>
                  </a:lnTo>
                  <a:lnTo>
                    <a:pt x="834" y="365"/>
                  </a:lnTo>
                  <a:lnTo>
                    <a:pt x="763" y="271"/>
                  </a:lnTo>
                  <a:lnTo>
                    <a:pt x="740" y="230"/>
                  </a:lnTo>
                  <a:lnTo>
                    <a:pt x="708" y="154"/>
                  </a:lnTo>
                  <a:lnTo>
                    <a:pt x="679" y="58"/>
                  </a:lnTo>
                  <a:lnTo>
                    <a:pt x="661" y="23"/>
                  </a:lnTo>
                  <a:lnTo>
                    <a:pt x="646" y="6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ABED2C86-2C6F-458F-81A3-95BC28769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0838" y="-1960563"/>
              <a:ext cx="917575" cy="2349500"/>
            </a:xfrm>
            <a:custGeom>
              <a:avLst/>
              <a:gdLst>
                <a:gd name="T0" fmla="*/ 739 w 1733"/>
                <a:gd name="T1" fmla="*/ 0 h 4439"/>
                <a:gd name="T2" fmla="*/ 747 w 1733"/>
                <a:gd name="T3" fmla="*/ 33 h 4439"/>
                <a:gd name="T4" fmla="*/ 787 w 1733"/>
                <a:gd name="T5" fmla="*/ 267 h 4439"/>
                <a:gd name="T6" fmla="*/ 817 w 1733"/>
                <a:gd name="T7" fmla="*/ 496 h 4439"/>
                <a:gd name="T8" fmla="*/ 844 w 1733"/>
                <a:gd name="T9" fmla="*/ 773 h 4439"/>
                <a:gd name="T10" fmla="*/ 858 w 1733"/>
                <a:gd name="T11" fmla="*/ 1085 h 4439"/>
                <a:gd name="T12" fmla="*/ 853 w 1733"/>
                <a:gd name="T13" fmla="*/ 1415 h 4439"/>
                <a:gd name="T14" fmla="*/ 830 w 1733"/>
                <a:gd name="T15" fmla="*/ 1666 h 4439"/>
                <a:gd name="T16" fmla="*/ 805 w 1733"/>
                <a:gd name="T17" fmla="*/ 1832 h 4439"/>
                <a:gd name="T18" fmla="*/ 790 w 1733"/>
                <a:gd name="T19" fmla="*/ 1914 h 4439"/>
                <a:gd name="T20" fmla="*/ 752 w 1733"/>
                <a:gd name="T21" fmla="*/ 2082 h 4439"/>
                <a:gd name="T22" fmla="*/ 652 w 1733"/>
                <a:gd name="T23" fmla="*/ 2468 h 4439"/>
                <a:gd name="T24" fmla="*/ 527 w 1733"/>
                <a:gd name="T25" fmla="*/ 2884 h 4439"/>
                <a:gd name="T26" fmla="*/ 394 w 1733"/>
                <a:gd name="T27" fmla="*/ 3301 h 4439"/>
                <a:gd name="T28" fmla="*/ 76 w 1733"/>
                <a:gd name="T29" fmla="*/ 4231 h 4439"/>
                <a:gd name="T30" fmla="*/ 0 w 1733"/>
                <a:gd name="T31" fmla="*/ 4439 h 4439"/>
                <a:gd name="T32" fmla="*/ 34 w 1733"/>
                <a:gd name="T33" fmla="*/ 4397 h 4439"/>
                <a:gd name="T34" fmla="*/ 261 w 1733"/>
                <a:gd name="T35" fmla="*/ 4110 h 4439"/>
                <a:gd name="T36" fmla="*/ 470 w 1733"/>
                <a:gd name="T37" fmla="*/ 3829 h 4439"/>
                <a:gd name="T38" fmla="*/ 704 w 1733"/>
                <a:gd name="T39" fmla="*/ 3492 h 4439"/>
                <a:gd name="T40" fmla="*/ 942 w 1733"/>
                <a:gd name="T41" fmla="*/ 3118 h 4439"/>
                <a:gd name="T42" fmla="*/ 1108 w 1733"/>
                <a:gd name="T43" fmla="*/ 2823 h 4439"/>
                <a:gd name="T44" fmla="*/ 1208 w 1733"/>
                <a:gd name="T45" fmla="*/ 2625 h 4439"/>
                <a:gd name="T46" fmla="*/ 1297 w 1733"/>
                <a:gd name="T47" fmla="*/ 2429 h 4439"/>
                <a:gd name="T48" fmla="*/ 1372 w 1733"/>
                <a:gd name="T49" fmla="*/ 2237 h 4439"/>
                <a:gd name="T50" fmla="*/ 1402 w 1733"/>
                <a:gd name="T51" fmla="*/ 2143 h 4439"/>
                <a:gd name="T52" fmla="*/ 1456 w 1733"/>
                <a:gd name="T53" fmla="*/ 1961 h 4439"/>
                <a:gd name="T54" fmla="*/ 1547 w 1733"/>
                <a:gd name="T55" fmla="*/ 1635 h 4439"/>
                <a:gd name="T56" fmla="*/ 1614 w 1733"/>
                <a:gd name="T57" fmla="*/ 1357 h 4439"/>
                <a:gd name="T58" fmla="*/ 1664 w 1733"/>
                <a:gd name="T59" fmla="*/ 1126 h 4439"/>
                <a:gd name="T60" fmla="*/ 1710 w 1733"/>
                <a:gd name="T61" fmla="*/ 862 h 4439"/>
                <a:gd name="T62" fmla="*/ 1732 w 1733"/>
                <a:gd name="T63" fmla="*/ 679 h 4439"/>
                <a:gd name="T64" fmla="*/ 1733 w 1733"/>
                <a:gd name="T65" fmla="*/ 664 h 4439"/>
                <a:gd name="T66" fmla="*/ 1223 w 1733"/>
                <a:gd name="T67" fmla="*/ 689 h 4439"/>
                <a:gd name="T68" fmla="*/ 1504 w 1733"/>
                <a:gd name="T69" fmla="*/ 587 h 4439"/>
                <a:gd name="T70" fmla="*/ 1472 w 1733"/>
                <a:gd name="T71" fmla="*/ 552 h 4439"/>
                <a:gd name="T72" fmla="*/ 1287 w 1733"/>
                <a:gd name="T73" fmla="*/ 376 h 4439"/>
                <a:gd name="T74" fmla="*/ 1177 w 1733"/>
                <a:gd name="T75" fmla="*/ 291 h 4439"/>
                <a:gd name="T76" fmla="*/ 1104 w 1733"/>
                <a:gd name="T77" fmla="*/ 247 h 4439"/>
                <a:gd name="T78" fmla="*/ 1071 w 1733"/>
                <a:gd name="T79" fmla="*/ 229 h 4439"/>
                <a:gd name="T80" fmla="*/ 1038 w 1733"/>
                <a:gd name="T81" fmla="*/ 219 h 4439"/>
                <a:gd name="T82" fmla="*/ 983 w 1733"/>
                <a:gd name="T83" fmla="*/ 195 h 4439"/>
                <a:gd name="T84" fmla="*/ 920 w 1733"/>
                <a:gd name="T85" fmla="*/ 149 h 4439"/>
                <a:gd name="T86" fmla="*/ 853 w 1733"/>
                <a:gd name="T87" fmla="*/ 82 h 4439"/>
                <a:gd name="T88" fmla="*/ 801 w 1733"/>
                <a:gd name="T89" fmla="*/ 36 h 4439"/>
                <a:gd name="T90" fmla="*/ 762 w 1733"/>
                <a:gd name="T91" fmla="*/ 11 h 4439"/>
                <a:gd name="T92" fmla="*/ 739 w 1733"/>
                <a:gd name="T93" fmla="*/ 0 h 4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33" h="4439">
                  <a:moveTo>
                    <a:pt x="739" y="0"/>
                  </a:moveTo>
                  <a:lnTo>
                    <a:pt x="747" y="33"/>
                  </a:lnTo>
                  <a:lnTo>
                    <a:pt x="787" y="267"/>
                  </a:lnTo>
                  <a:lnTo>
                    <a:pt x="817" y="496"/>
                  </a:lnTo>
                  <a:lnTo>
                    <a:pt x="844" y="773"/>
                  </a:lnTo>
                  <a:lnTo>
                    <a:pt x="858" y="1085"/>
                  </a:lnTo>
                  <a:lnTo>
                    <a:pt x="853" y="1415"/>
                  </a:lnTo>
                  <a:lnTo>
                    <a:pt x="830" y="1666"/>
                  </a:lnTo>
                  <a:lnTo>
                    <a:pt x="805" y="1832"/>
                  </a:lnTo>
                  <a:lnTo>
                    <a:pt x="790" y="1914"/>
                  </a:lnTo>
                  <a:lnTo>
                    <a:pt x="752" y="2082"/>
                  </a:lnTo>
                  <a:lnTo>
                    <a:pt x="652" y="2468"/>
                  </a:lnTo>
                  <a:lnTo>
                    <a:pt x="527" y="2884"/>
                  </a:lnTo>
                  <a:lnTo>
                    <a:pt x="394" y="3301"/>
                  </a:lnTo>
                  <a:lnTo>
                    <a:pt x="76" y="4231"/>
                  </a:lnTo>
                  <a:lnTo>
                    <a:pt x="0" y="4439"/>
                  </a:lnTo>
                  <a:lnTo>
                    <a:pt x="34" y="4397"/>
                  </a:lnTo>
                  <a:lnTo>
                    <a:pt x="261" y="4110"/>
                  </a:lnTo>
                  <a:lnTo>
                    <a:pt x="470" y="3829"/>
                  </a:lnTo>
                  <a:lnTo>
                    <a:pt x="704" y="3492"/>
                  </a:lnTo>
                  <a:lnTo>
                    <a:pt x="942" y="3118"/>
                  </a:lnTo>
                  <a:lnTo>
                    <a:pt x="1108" y="2823"/>
                  </a:lnTo>
                  <a:lnTo>
                    <a:pt x="1208" y="2625"/>
                  </a:lnTo>
                  <a:lnTo>
                    <a:pt x="1297" y="2429"/>
                  </a:lnTo>
                  <a:lnTo>
                    <a:pt x="1372" y="2237"/>
                  </a:lnTo>
                  <a:lnTo>
                    <a:pt x="1402" y="2143"/>
                  </a:lnTo>
                  <a:lnTo>
                    <a:pt x="1456" y="1961"/>
                  </a:lnTo>
                  <a:lnTo>
                    <a:pt x="1547" y="1635"/>
                  </a:lnTo>
                  <a:lnTo>
                    <a:pt x="1614" y="1357"/>
                  </a:lnTo>
                  <a:lnTo>
                    <a:pt x="1664" y="1126"/>
                  </a:lnTo>
                  <a:lnTo>
                    <a:pt x="1710" y="862"/>
                  </a:lnTo>
                  <a:lnTo>
                    <a:pt x="1732" y="679"/>
                  </a:lnTo>
                  <a:lnTo>
                    <a:pt x="1733" y="664"/>
                  </a:lnTo>
                  <a:lnTo>
                    <a:pt x="1223" y="689"/>
                  </a:lnTo>
                  <a:lnTo>
                    <a:pt x="1504" y="587"/>
                  </a:lnTo>
                  <a:lnTo>
                    <a:pt x="1472" y="552"/>
                  </a:lnTo>
                  <a:lnTo>
                    <a:pt x="1287" y="376"/>
                  </a:lnTo>
                  <a:lnTo>
                    <a:pt x="1177" y="291"/>
                  </a:lnTo>
                  <a:lnTo>
                    <a:pt x="1104" y="247"/>
                  </a:lnTo>
                  <a:lnTo>
                    <a:pt x="1071" y="229"/>
                  </a:lnTo>
                  <a:lnTo>
                    <a:pt x="1038" y="219"/>
                  </a:lnTo>
                  <a:lnTo>
                    <a:pt x="983" y="195"/>
                  </a:lnTo>
                  <a:lnTo>
                    <a:pt x="920" y="149"/>
                  </a:lnTo>
                  <a:lnTo>
                    <a:pt x="853" y="82"/>
                  </a:lnTo>
                  <a:lnTo>
                    <a:pt x="801" y="36"/>
                  </a:lnTo>
                  <a:lnTo>
                    <a:pt x="762" y="11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17BB0E68-D8D4-48A5-BCCF-0C63AC26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1550" y="-2054225"/>
              <a:ext cx="620713" cy="608013"/>
            </a:xfrm>
            <a:custGeom>
              <a:avLst/>
              <a:gdLst>
                <a:gd name="T0" fmla="*/ 255 w 1173"/>
                <a:gd name="T1" fmla="*/ 0 h 1148"/>
                <a:gd name="T2" fmla="*/ 268 w 1173"/>
                <a:gd name="T3" fmla="*/ 19 h 1148"/>
                <a:gd name="T4" fmla="*/ 397 w 1173"/>
                <a:gd name="T5" fmla="*/ 148 h 1148"/>
                <a:gd name="T6" fmla="*/ 555 w 1173"/>
                <a:gd name="T7" fmla="*/ 265 h 1148"/>
                <a:gd name="T8" fmla="*/ 662 w 1173"/>
                <a:gd name="T9" fmla="*/ 331 h 1148"/>
                <a:gd name="T10" fmla="*/ 774 w 1173"/>
                <a:gd name="T11" fmla="*/ 399 h 1148"/>
                <a:gd name="T12" fmla="*/ 960 w 1173"/>
                <a:gd name="T13" fmla="*/ 532 h 1148"/>
                <a:gd name="T14" fmla="*/ 1147 w 1173"/>
                <a:gd name="T15" fmla="*/ 689 h 1148"/>
                <a:gd name="T16" fmla="*/ 1173 w 1173"/>
                <a:gd name="T17" fmla="*/ 714 h 1148"/>
                <a:gd name="T18" fmla="*/ 1164 w 1173"/>
                <a:gd name="T19" fmla="*/ 713 h 1148"/>
                <a:gd name="T20" fmla="*/ 1084 w 1173"/>
                <a:gd name="T21" fmla="*/ 713 h 1148"/>
                <a:gd name="T22" fmla="*/ 985 w 1173"/>
                <a:gd name="T23" fmla="*/ 726 h 1148"/>
                <a:gd name="T24" fmla="*/ 910 w 1173"/>
                <a:gd name="T25" fmla="*/ 743 h 1148"/>
                <a:gd name="T26" fmla="*/ 831 w 1173"/>
                <a:gd name="T27" fmla="*/ 772 h 1148"/>
                <a:gd name="T28" fmla="*/ 753 w 1173"/>
                <a:gd name="T29" fmla="*/ 815 h 1148"/>
                <a:gd name="T30" fmla="*/ 714 w 1173"/>
                <a:gd name="T31" fmla="*/ 842 h 1148"/>
                <a:gd name="T32" fmla="*/ 639 w 1173"/>
                <a:gd name="T33" fmla="*/ 900 h 1148"/>
                <a:gd name="T34" fmla="*/ 510 w 1173"/>
                <a:gd name="T35" fmla="*/ 1007 h 1148"/>
                <a:gd name="T36" fmla="*/ 375 w 1173"/>
                <a:gd name="T37" fmla="*/ 1129 h 1148"/>
                <a:gd name="T38" fmla="*/ 357 w 1173"/>
                <a:gd name="T39" fmla="*/ 1148 h 1148"/>
                <a:gd name="T40" fmla="*/ 0 w 1173"/>
                <a:gd name="T41" fmla="*/ 561 h 1148"/>
                <a:gd name="T42" fmla="*/ 0 w 1173"/>
                <a:gd name="T43" fmla="*/ 545 h 1148"/>
                <a:gd name="T44" fmla="*/ 13 w 1173"/>
                <a:gd name="T45" fmla="*/ 443 h 1148"/>
                <a:gd name="T46" fmla="*/ 34 w 1173"/>
                <a:gd name="T47" fmla="*/ 354 h 1148"/>
                <a:gd name="T48" fmla="*/ 51 w 1173"/>
                <a:gd name="T49" fmla="*/ 306 h 1148"/>
                <a:gd name="T50" fmla="*/ 109 w 1173"/>
                <a:gd name="T51" fmla="*/ 211 h 1148"/>
                <a:gd name="T52" fmla="*/ 189 w 1173"/>
                <a:gd name="T53" fmla="*/ 85 h 1148"/>
                <a:gd name="T54" fmla="*/ 235 w 1173"/>
                <a:gd name="T55" fmla="*/ 21 h 1148"/>
                <a:gd name="T56" fmla="*/ 255 w 1173"/>
                <a:gd name="T57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3" h="1148">
                  <a:moveTo>
                    <a:pt x="255" y="0"/>
                  </a:moveTo>
                  <a:lnTo>
                    <a:pt x="268" y="19"/>
                  </a:lnTo>
                  <a:lnTo>
                    <a:pt x="397" y="148"/>
                  </a:lnTo>
                  <a:lnTo>
                    <a:pt x="555" y="265"/>
                  </a:lnTo>
                  <a:lnTo>
                    <a:pt x="662" y="331"/>
                  </a:lnTo>
                  <a:lnTo>
                    <a:pt x="774" y="399"/>
                  </a:lnTo>
                  <a:lnTo>
                    <a:pt x="960" y="532"/>
                  </a:lnTo>
                  <a:lnTo>
                    <a:pt x="1147" y="689"/>
                  </a:lnTo>
                  <a:lnTo>
                    <a:pt x="1173" y="714"/>
                  </a:lnTo>
                  <a:lnTo>
                    <a:pt x="1164" y="713"/>
                  </a:lnTo>
                  <a:lnTo>
                    <a:pt x="1084" y="713"/>
                  </a:lnTo>
                  <a:lnTo>
                    <a:pt x="985" y="726"/>
                  </a:lnTo>
                  <a:lnTo>
                    <a:pt x="910" y="743"/>
                  </a:lnTo>
                  <a:lnTo>
                    <a:pt x="831" y="772"/>
                  </a:lnTo>
                  <a:lnTo>
                    <a:pt x="753" y="815"/>
                  </a:lnTo>
                  <a:lnTo>
                    <a:pt x="714" y="842"/>
                  </a:lnTo>
                  <a:lnTo>
                    <a:pt x="639" y="900"/>
                  </a:lnTo>
                  <a:lnTo>
                    <a:pt x="510" y="1007"/>
                  </a:lnTo>
                  <a:lnTo>
                    <a:pt x="375" y="1129"/>
                  </a:lnTo>
                  <a:lnTo>
                    <a:pt x="357" y="1148"/>
                  </a:lnTo>
                  <a:lnTo>
                    <a:pt x="0" y="561"/>
                  </a:lnTo>
                  <a:lnTo>
                    <a:pt x="0" y="545"/>
                  </a:lnTo>
                  <a:lnTo>
                    <a:pt x="13" y="443"/>
                  </a:lnTo>
                  <a:lnTo>
                    <a:pt x="34" y="354"/>
                  </a:lnTo>
                  <a:lnTo>
                    <a:pt x="51" y="306"/>
                  </a:lnTo>
                  <a:lnTo>
                    <a:pt x="109" y="211"/>
                  </a:lnTo>
                  <a:lnTo>
                    <a:pt x="189" y="85"/>
                  </a:lnTo>
                  <a:lnTo>
                    <a:pt x="235" y="21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8B960DCA-ABC1-45CB-9934-F8082E09E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2388" y="-1985963"/>
              <a:ext cx="1039813" cy="2200275"/>
            </a:xfrm>
            <a:custGeom>
              <a:avLst/>
              <a:gdLst>
                <a:gd name="T0" fmla="*/ 816 w 1963"/>
                <a:gd name="T1" fmla="*/ 0 h 4158"/>
                <a:gd name="T2" fmla="*/ 826 w 1963"/>
                <a:gd name="T3" fmla="*/ 102 h 4158"/>
                <a:gd name="T4" fmla="*/ 911 w 1963"/>
                <a:gd name="T5" fmla="*/ 687 h 4158"/>
                <a:gd name="T6" fmla="*/ 981 w 1963"/>
                <a:gd name="T7" fmla="*/ 1028 h 4158"/>
                <a:gd name="T8" fmla="*/ 1038 w 1963"/>
                <a:gd name="T9" fmla="*/ 1249 h 4158"/>
                <a:gd name="T10" fmla="*/ 1071 w 1963"/>
                <a:gd name="T11" fmla="*/ 1351 h 4158"/>
                <a:gd name="T12" fmla="*/ 1606 w 1963"/>
                <a:gd name="T13" fmla="*/ 3023 h 4158"/>
                <a:gd name="T14" fmla="*/ 1963 w 1963"/>
                <a:gd name="T15" fmla="*/ 4158 h 4158"/>
                <a:gd name="T16" fmla="*/ 0 w 1963"/>
                <a:gd name="T17" fmla="*/ 816 h 4158"/>
                <a:gd name="T18" fmla="*/ 511 w 1963"/>
                <a:gd name="T19" fmla="*/ 790 h 4158"/>
                <a:gd name="T20" fmla="*/ 230 w 1963"/>
                <a:gd name="T21" fmla="*/ 739 h 4158"/>
                <a:gd name="T22" fmla="*/ 228 w 1963"/>
                <a:gd name="T23" fmla="*/ 734 h 4158"/>
                <a:gd name="T24" fmla="*/ 223 w 1963"/>
                <a:gd name="T25" fmla="*/ 678 h 4158"/>
                <a:gd name="T26" fmla="*/ 231 w 1963"/>
                <a:gd name="T27" fmla="*/ 615 h 4158"/>
                <a:gd name="T28" fmla="*/ 248 w 1963"/>
                <a:gd name="T29" fmla="*/ 569 h 4158"/>
                <a:gd name="T30" fmla="*/ 279 w 1963"/>
                <a:gd name="T31" fmla="*/ 522 h 4158"/>
                <a:gd name="T32" fmla="*/ 326 w 1963"/>
                <a:gd name="T33" fmla="*/ 479 h 4158"/>
                <a:gd name="T34" fmla="*/ 357 w 1963"/>
                <a:gd name="T35" fmla="*/ 459 h 4158"/>
                <a:gd name="T36" fmla="*/ 395 w 1963"/>
                <a:gd name="T37" fmla="*/ 429 h 4158"/>
                <a:gd name="T38" fmla="*/ 469 w 1963"/>
                <a:gd name="T39" fmla="*/ 361 h 4158"/>
                <a:gd name="T40" fmla="*/ 572 w 1963"/>
                <a:gd name="T41" fmla="*/ 252 h 4158"/>
                <a:gd name="T42" fmla="*/ 691 w 1963"/>
                <a:gd name="T43" fmla="*/ 114 h 4158"/>
                <a:gd name="T44" fmla="*/ 763 w 1963"/>
                <a:gd name="T45" fmla="*/ 37 h 4158"/>
                <a:gd name="T46" fmla="*/ 800 w 1963"/>
                <a:gd name="T47" fmla="*/ 7 h 4158"/>
                <a:gd name="T48" fmla="*/ 816 w 1963"/>
                <a:gd name="T49" fmla="*/ 0 h 4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3" h="4158">
                  <a:moveTo>
                    <a:pt x="816" y="0"/>
                  </a:moveTo>
                  <a:lnTo>
                    <a:pt x="826" y="102"/>
                  </a:lnTo>
                  <a:lnTo>
                    <a:pt x="911" y="687"/>
                  </a:lnTo>
                  <a:lnTo>
                    <a:pt x="981" y="1028"/>
                  </a:lnTo>
                  <a:lnTo>
                    <a:pt x="1038" y="1249"/>
                  </a:lnTo>
                  <a:lnTo>
                    <a:pt x="1071" y="1351"/>
                  </a:lnTo>
                  <a:lnTo>
                    <a:pt x="1606" y="3023"/>
                  </a:lnTo>
                  <a:lnTo>
                    <a:pt x="1963" y="4158"/>
                  </a:lnTo>
                  <a:lnTo>
                    <a:pt x="0" y="816"/>
                  </a:lnTo>
                  <a:lnTo>
                    <a:pt x="511" y="790"/>
                  </a:lnTo>
                  <a:lnTo>
                    <a:pt x="230" y="739"/>
                  </a:lnTo>
                  <a:lnTo>
                    <a:pt x="228" y="734"/>
                  </a:lnTo>
                  <a:lnTo>
                    <a:pt x="223" y="678"/>
                  </a:lnTo>
                  <a:lnTo>
                    <a:pt x="231" y="615"/>
                  </a:lnTo>
                  <a:lnTo>
                    <a:pt x="248" y="569"/>
                  </a:lnTo>
                  <a:lnTo>
                    <a:pt x="279" y="522"/>
                  </a:lnTo>
                  <a:lnTo>
                    <a:pt x="326" y="479"/>
                  </a:lnTo>
                  <a:lnTo>
                    <a:pt x="357" y="459"/>
                  </a:lnTo>
                  <a:lnTo>
                    <a:pt x="395" y="429"/>
                  </a:lnTo>
                  <a:lnTo>
                    <a:pt x="469" y="361"/>
                  </a:lnTo>
                  <a:lnTo>
                    <a:pt x="572" y="252"/>
                  </a:lnTo>
                  <a:lnTo>
                    <a:pt x="691" y="114"/>
                  </a:lnTo>
                  <a:lnTo>
                    <a:pt x="763" y="37"/>
                  </a:lnTo>
                  <a:lnTo>
                    <a:pt x="800" y="7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D86E2609-8DEB-479F-807C-BF20A3519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7325" y="928688"/>
              <a:ext cx="441325" cy="419100"/>
            </a:xfrm>
            <a:custGeom>
              <a:avLst/>
              <a:gdLst>
                <a:gd name="T0" fmla="*/ 485 w 833"/>
                <a:gd name="T1" fmla="*/ 791 h 791"/>
                <a:gd name="T2" fmla="*/ 816 w 833"/>
                <a:gd name="T3" fmla="*/ 791 h 791"/>
                <a:gd name="T4" fmla="*/ 826 w 833"/>
                <a:gd name="T5" fmla="*/ 729 h 791"/>
                <a:gd name="T6" fmla="*/ 833 w 833"/>
                <a:gd name="T7" fmla="*/ 610 h 791"/>
                <a:gd name="T8" fmla="*/ 830 w 833"/>
                <a:gd name="T9" fmla="*/ 521 h 791"/>
                <a:gd name="T10" fmla="*/ 819 w 833"/>
                <a:gd name="T11" fmla="*/ 428 h 791"/>
                <a:gd name="T12" fmla="*/ 794 w 833"/>
                <a:gd name="T13" fmla="*/ 333 h 791"/>
                <a:gd name="T14" fmla="*/ 756 w 833"/>
                <a:gd name="T15" fmla="*/ 237 h 791"/>
                <a:gd name="T16" fmla="*/ 700 w 833"/>
                <a:gd name="T17" fmla="*/ 145 h 791"/>
                <a:gd name="T18" fmla="*/ 663 w 833"/>
                <a:gd name="T19" fmla="*/ 102 h 791"/>
                <a:gd name="T20" fmla="*/ 640 w 833"/>
                <a:gd name="T21" fmla="*/ 75 h 791"/>
                <a:gd name="T22" fmla="*/ 588 w 833"/>
                <a:gd name="T23" fmla="*/ 35 h 791"/>
                <a:gd name="T24" fmla="*/ 535 w 833"/>
                <a:gd name="T25" fmla="*/ 12 h 791"/>
                <a:gd name="T26" fmla="*/ 480 w 833"/>
                <a:gd name="T27" fmla="*/ 0 h 791"/>
                <a:gd name="T28" fmla="*/ 425 w 833"/>
                <a:gd name="T29" fmla="*/ 3 h 791"/>
                <a:gd name="T30" fmla="*/ 369 w 833"/>
                <a:gd name="T31" fmla="*/ 14 h 791"/>
                <a:gd name="T32" fmla="*/ 287 w 833"/>
                <a:gd name="T33" fmla="*/ 46 h 791"/>
                <a:gd name="T34" fmla="*/ 187 w 833"/>
                <a:gd name="T35" fmla="*/ 109 h 791"/>
                <a:gd name="T36" fmla="*/ 102 w 833"/>
                <a:gd name="T37" fmla="*/ 178 h 791"/>
                <a:gd name="T38" fmla="*/ 13 w 833"/>
                <a:gd name="T39" fmla="*/ 266 h 791"/>
                <a:gd name="T40" fmla="*/ 0 w 833"/>
                <a:gd name="T41" fmla="*/ 280 h 791"/>
                <a:gd name="T42" fmla="*/ 307 w 833"/>
                <a:gd name="T43" fmla="*/ 739 h 791"/>
                <a:gd name="T44" fmla="*/ 485 w 833"/>
                <a:gd name="T45" fmla="*/ 791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3" h="791">
                  <a:moveTo>
                    <a:pt x="485" y="791"/>
                  </a:moveTo>
                  <a:lnTo>
                    <a:pt x="816" y="791"/>
                  </a:lnTo>
                  <a:lnTo>
                    <a:pt x="826" y="729"/>
                  </a:lnTo>
                  <a:lnTo>
                    <a:pt x="833" y="610"/>
                  </a:lnTo>
                  <a:lnTo>
                    <a:pt x="830" y="521"/>
                  </a:lnTo>
                  <a:lnTo>
                    <a:pt x="819" y="428"/>
                  </a:lnTo>
                  <a:lnTo>
                    <a:pt x="794" y="333"/>
                  </a:lnTo>
                  <a:lnTo>
                    <a:pt x="756" y="237"/>
                  </a:lnTo>
                  <a:lnTo>
                    <a:pt x="700" y="145"/>
                  </a:lnTo>
                  <a:lnTo>
                    <a:pt x="663" y="102"/>
                  </a:lnTo>
                  <a:lnTo>
                    <a:pt x="640" y="75"/>
                  </a:lnTo>
                  <a:lnTo>
                    <a:pt x="588" y="35"/>
                  </a:lnTo>
                  <a:lnTo>
                    <a:pt x="535" y="12"/>
                  </a:lnTo>
                  <a:lnTo>
                    <a:pt x="480" y="0"/>
                  </a:lnTo>
                  <a:lnTo>
                    <a:pt x="425" y="3"/>
                  </a:lnTo>
                  <a:lnTo>
                    <a:pt x="369" y="14"/>
                  </a:lnTo>
                  <a:lnTo>
                    <a:pt x="287" y="46"/>
                  </a:lnTo>
                  <a:lnTo>
                    <a:pt x="187" y="109"/>
                  </a:lnTo>
                  <a:lnTo>
                    <a:pt x="102" y="178"/>
                  </a:lnTo>
                  <a:lnTo>
                    <a:pt x="13" y="266"/>
                  </a:lnTo>
                  <a:lnTo>
                    <a:pt x="0" y="280"/>
                  </a:lnTo>
                  <a:lnTo>
                    <a:pt x="307" y="739"/>
                  </a:lnTo>
                  <a:lnTo>
                    <a:pt x="485" y="791"/>
                  </a:lnTo>
                  <a:close/>
                </a:path>
              </a:pathLst>
            </a:custGeom>
            <a:solidFill>
              <a:srgbClr val="31455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BDCD2239-79B7-49CD-B8A4-BEC9F153E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2388" y="901700"/>
              <a:ext cx="255588" cy="338138"/>
            </a:xfrm>
            <a:custGeom>
              <a:avLst/>
              <a:gdLst>
                <a:gd name="T0" fmla="*/ 433 w 481"/>
                <a:gd name="T1" fmla="*/ 639 h 639"/>
                <a:gd name="T2" fmla="*/ 441 w 481"/>
                <a:gd name="T3" fmla="*/ 632 h 639"/>
                <a:gd name="T4" fmla="*/ 471 w 481"/>
                <a:gd name="T5" fmla="*/ 574 h 639"/>
                <a:gd name="T6" fmla="*/ 481 w 481"/>
                <a:gd name="T7" fmla="*/ 511 h 639"/>
                <a:gd name="T8" fmla="*/ 471 w 481"/>
                <a:gd name="T9" fmla="*/ 431 h 639"/>
                <a:gd name="T10" fmla="*/ 442 w 481"/>
                <a:gd name="T11" fmla="*/ 356 h 639"/>
                <a:gd name="T12" fmla="*/ 410 w 481"/>
                <a:gd name="T13" fmla="*/ 302 h 639"/>
                <a:gd name="T14" fmla="*/ 367 w 481"/>
                <a:gd name="T15" fmla="*/ 243 h 639"/>
                <a:gd name="T16" fmla="*/ 311 w 481"/>
                <a:gd name="T17" fmla="*/ 180 h 639"/>
                <a:gd name="T18" fmla="*/ 241 w 481"/>
                <a:gd name="T19" fmla="*/ 111 h 639"/>
                <a:gd name="T20" fmla="*/ 154 w 481"/>
                <a:gd name="T21" fmla="*/ 39 h 639"/>
                <a:gd name="T22" fmla="*/ 102 w 481"/>
                <a:gd name="T23" fmla="*/ 0 h 639"/>
                <a:gd name="T24" fmla="*/ 0 w 481"/>
                <a:gd name="T25" fmla="*/ 180 h 639"/>
                <a:gd name="T26" fmla="*/ 12 w 481"/>
                <a:gd name="T27" fmla="*/ 193 h 639"/>
                <a:gd name="T28" fmla="*/ 59 w 481"/>
                <a:gd name="T29" fmla="*/ 309 h 639"/>
                <a:gd name="T30" fmla="*/ 128 w 481"/>
                <a:gd name="T31" fmla="*/ 431 h 639"/>
                <a:gd name="T32" fmla="*/ 191 w 481"/>
                <a:gd name="T33" fmla="*/ 510 h 639"/>
                <a:gd name="T34" fmla="*/ 250 w 481"/>
                <a:gd name="T35" fmla="*/ 561 h 639"/>
                <a:gd name="T36" fmla="*/ 296 w 481"/>
                <a:gd name="T37" fmla="*/ 592 h 639"/>
                <a:gd name="T38" fmla="*/ 347 w 481"/>
                <a:gd name="T39" fmla="*/ 616 h 639"/>
                <a:gd name="T40" fmla="*/ 403 w 481"/>
                <a:gd name="T41" fmla="*/ 633 h 639"/>
                <a:gd name="T42" fmla="*/ 433 w 481"/>
                <a:gd name="T43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1" h="639">
                  <a:moveTo>
                    <a:pt x="433" y="639"/>
                  </a:moveTo>
                  <a:lnTo>
                    <a:pt x="441" y="632"/>
                  </a:lnTo>
                  <a:lnTo>
                    <a:pt x="471" y="574"/>
                  </a:lnTo>
                  <a:lnTo>
                    <a:pt x="481" y="511"/>
                  </a:lnTo>
                  <a:lnTo>
                    <a:pt x="471" y="431"/>
                  </a:lnTo>
                  <a:lnTo>
                    <a:pt x="442" y="356"/>
                  </a:lnTo>
                  <a:lnTo>
                    <a:pt x="410" y="302"/>
                  </a:lnTo>
                  <a:lnTo>
                    <a:pt x="367" y="243"/>
                  </a:lnTo>
                  <a:lnTo>
                    <a:pt x="311" y="180"/>
                  </a:lnTo>
                  <a:lnTo>
                    <a:pt x="241" y="111"/>
                  </a:lnTo>
                  <a:lnTo>
                    <a:pt x="154" y="39"/>
                  </a:lnTo>
                  <a:lnTo>
                    <a:pt x="102" y="0"/>
                  </a:lnTo>
                  <a:lnTo>
                    <a:pt x="0" y="180"/>
                  </a:lnTo>
                  <a:lnTo>
                    <a:pt x="12" y="193"/>
                  </a:lnTo>
                  <a:lnTo>
                    <a:pt x="59" y="309"/>
                  </a:lnTo>
                  <a:lnTo>
                    <a:pt x="128" y="431"/>
                  </a:lnTo>
                  <a:lnTo>
                    <a:pt x="191" y="510"/>
                  </a:lnTo>
                  <a:lnTo>
                    <a:pt x="250" y="561"/>
                  </a:lnTo>
                  <a:lnTo>
                    <a:pt x="296" y="592"/>
                  </a:lnTo>
                  <a:lnTo>
                    <a:pt x="347" y="616"/>
                  </a:lnTo>
                  <a:lnTo>
                    <a:pt x="403" y="633"/>
                  </a:lnTo>
                  <a:lnTo>
                    <a:pt x="433" y="639"/>
                  </a:lnTo>
                  <a:close/>
                </a:path>
              </a:pathLst>
            </a:custGeom>
            <a:solidFill>
              <a:srgbClr val="C0CCD5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F12A09B9-6BCA-4B5B-BEAE-64C0EBC1B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63750" y="-1423987"/>
              <a:ext cx="971550" cy="2790825"/>
            </a:xfrm>
            <a:custGeom>
              <a:avLst/>
              <a:gdLst>
                <a:gd name="T0" fmla="*/ 1107 w 1835"/>
                <a:gd name="T1" fmla="*/ 5254 h 5274"/>
                <a:gd name="T2" fmla="*/ 1503 w 1835"/>
                <a:gd name="T3" fmla="*/ 5274 h 5274"/>
                <a:gd name="T4" fmla="*/ 1835 w 1835"/>
                <a:gd name="T5" fmla="*/ 5237 h 5274"/>
                <a:gd name="T6" fmla="*/ 1719 w 1835"/>
                <a:gd name="T7" fmla="*/ 5115 h 5274"/>
                <a:gd name="T8" fmla="*/ 1602 w 1835"/>
                <a:gd name="T9" fmla="*/ 4933 h 5274"/>
                <a:gd name="T10" fmla="*/ 1520 w 1835"/>
                <a:gd name="T11" fmla="*/ 4742 h 5274"/>
                <a:gd name="T12" fmla="*/ 1445 w 1835"/>
                <a:gd name="T13" fmla="*/ 4423 h 5274"/>
                <a:gd name="T14" fmla="*/ 1427 w 1835"/>
                <a:gd name="T15" fmla="*/ 4112 h 5274"/>
                <a:gd name="T16" fmla="*/ 1121 w 1835"/>
                <a:gd name="T17" fmla="*/ 4037 h 5274"/>
                <a:gd name="T18" fmla="*/ 1100 w 1835"/>
                <a:gd name="T19" fmla="*/ 3627 h 5274"/>
                <a:gd name="T20" fmla="*/ 1094 w 1835"/>
                <a:gd name="T21" fmla="*/ 3265 h 5274"/>
                <a:gd name="T22" fmla="*/ 992 w 1835"/>
                <a:gd name="T23" fmla="*/ 2426 h 5274"/>
                <a:gd name="T24" fmla="*/ 766 w 1835"/>
                <a:gd name="T25" fmla="*/ 927 h 5274"/>
                <a:gd name="T26" fmla="*/ 694 w 1835"/>
                <a:gd name="T27" fmla="*/ 714 h 5274"/>
                <a:gd name="T28" fmla="*/ 541 w 1835"/>
                <a:gd name="T29" fmla="*/ 215 h 5274"/>
                <a:gd name="T30" fmla="*/ 486 w 1835"/>
                <a:gd name="T31" fmla="*/ 74 h 5274"/>
                <a:gd name="T32" fmla="*/ 453 w 1835"/>
                <a:gd name="T33" fmla="*/ 4 h 5274"/>
                <a:gd name="T34" fmla="*/ 417 w 1835"/>
                <a:gd name="T35" fmla="*/ 7 h 5274"/>
                <a:gd name="T36" fmla="*/ 307 w 1835"/>
                <a:gd name="T37" fmla="*/ 59 h 5274"/>
                <a:gd name="T38" fmla="*/ 281 w 1835"/>
                <a:gd name="T39" fmla="*/ 93 h 5274"/>
                <a:gd name="T40" fmla="*/ 227 w 1835"/>
                <a:gd name="T41" fmla="*/ 338 h 5274"/>
                <a:gd name="T42" fmla="*/ 156 w 1835"/>
                <a:gd name="T43" fmla="*/ 993 h 5274"/>
                <a:gd name="T44" fmla="*/ 49 w 1835"/>
                <a:gd name="T45" fmla="*/ 2762 h 5274"/>
                <a:gd name="T46" fmla="*/ 0 w 1835"/>
                <a:gd name="T47" fmla="*/ 3961 h 5274"/>
                <a:gd name="T48" fmla="*/ 62 w 1835"/>
                <a:gd name="T49" fmla="*/ 4320 h 5274"/>
                <a:gd name="T50" fmla="*/ 142 w 1835"/>
                <a:gd name="T51" fmla="*/ 4571 h 5274"/>
                <a:gd name="T52" fmla="*/ 229 w 1835"/>
                <a:gd name="T53" fmla="*/ 4726 h 5274"/>
                <a:gd name="T54" fmla="*/ 301 w 1835"/>
                <a:gd name="T55" fmla="*/ 4834 h 5274"/>
                <a:gd name="T56" fmla="*/ 416 w 1835"/>
                <a:gd name="T57" fmla="*/ 4950 h 5274"/>
                <a:gd name="T58" fmla="*/ 638 w 1835"/>
                <a:gd name="T59" fmla="*/ 5096 h 5274"/>
                <a:gd name="T60" fmla="*/ 873 w 1835"/>
                <a:gd name="T61" fmla="*/ 5189 h 5274"/>
                <a:gd name="T62" fmla="*/ 1020 w 1835"/>
                <a:gd name="T63" fmla="*/ 5237 h 5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5" h="5274">
                  <a:moveTo>
                    <a:pt x="1020" y="5237"/>
                  </a:moveTo>
                  <a:lnTo>
                    <a:pt x="1107" y="5254"/>
                  </a:lnTo>
                  <a:lnTo>
                    <a:pt x="1298" y="5274"/>
                  </a:lnTo>
                  <a:lnTo>
                    <a:pt x="1503" y="5274"/>
                  </a:lnTo>
                  <a:lnTo>
                    <a:pt x="1722" y="5254"/>
                  </a:lnTo>
                  <a:lnTo>
                    <a:pt x="1835" y="5237"/>
                  </a:lnTo>
                  <a:lnTo>
                    <a:pt x="1794" y="5198"/>
                  </a:lnTo>
                  <a:lnTo>
                    <a:pt x="1719" y="5115"/>
                  </a:lnTo>
                  <a:lnTo>
                    <a:pt x="1655" y="5026"/>
                  </a:lnTo>
                  <a:lnTo>
                    <a:pt x="1602" y="4933"/>
                  </a:lnTo>
                  <a:lnTo>
                    <a:pt x="1557" y="4838"/>
                  </a:lnTo>
                  <a:lnTo>
                    <a:pt x="1520" y="4742"/>
                  </a:lnTo>
                  <a:lnTo>
                    <a:pt x="1478" y="4600"/>
                  </a:lnTo>
                  <a:lnTo>
                    <a:pt x="1445" y="4423"/>
                  </a:lnTo>
                  <a:lnTo>
                    <a:pt x="1430" y="4271"/>
                  </a:lnTo>
                  <a:lnTo>
                    <a:pt x="1427" y="4112"/>
                  </a:lnTo>
                  <a:lnTo>
                    <a:pt x="1428" y="4089"/>
                  </a:lnTo>
                  <a:lnTo>
                    <a:pt x="1121" y="4037"/>
                  </a:lnTo>
                  <a:lnTo>
                    <a:pt x="1118" y="4000"/>
                  </a:lnTo>
                  <a:lnTo>
                    <a:pt x="1100" y="3627"/>
                  </a:lnTo>
                  <a:lnTo>
                    <a:pt x="1097" y="3349"/>
                  </a:lnTo>
                  <a:lnTo>
                    <a:pt x="1094" y="3265"/>
                  </a:lnTo>
                  <a:lnTo>
                    <a:pt x="1067" y="2990"/>
                  </a:lnTo>
                  <a:lnTo>
                    <a:pt x="992" y="2426"/>
                  </a:lnTo>
                  <a:lnTo>
                    <a:pt x="806" y="1194"/>
                  </a:lnTo>
                  <a:lnTo>
                    <a:pt x="766" y="927"/>
                  </a:lnTo>
                  <a:lnTo>
                    <a:pt x="751" y="899"/>
                  </a:lnTo>
                  <a:lnTo>
                    <a:pt x="694" y="714"/>
                  </a:lnTo>
                  <a:lnTo>
                    <a:pt x="618" y="456"/>
                  </a:lnTo>
                  <a:lnTo>
                    <a:pt x="541" y="215"/>
                  </a:lnTo>
                  <a:lnTo>
                    <a:pt x="511" y="135"/>
                  </a:lnTo>
                  <a:lnTo>
                    <a:pt x="486" y="74"/>
                  </a:lnTo>
                  <a:lnTo>
                    <a:pt x="465" y="23"/>
                  </a:lnTo>
                  <a:lnTo>
                    <a:pt x="453" y="4"/>
                  </a:lnTo>
                  <a:lnTo>
                    <a:pt x="439" y="0"/>
                  </a:lnTo>
                  <a:lnTo>
                    <a:pt x="417" y="7"/>
                  </a:lnTo>
                  <a:lnTo>
                    <a:pt x="366" y="31"/>
                  </a:lnTo>
                  <a:lnTo>
                    <a:pt x="307" y="59"/>
                  </a:lnTo>
                  <a:lnTo>
                    <a:pt x="298" y="64"/>
                  </a:lnTo>
                  <a:lnTo>
                    <a:pt x="281" y="93"/>
                  </a:lnTo>
                  <a:lnTo>
                    <a:pt x="257" y="171"/>
                  </a:lnTo>
                  <a:lnTo>
                    <a:pt x="227" y="338"/>
                  </a:lnTo>
                  <a:lnTo>
                    <a:pt x="198" y="567"/>
                  </a:lnTo>
                  <a:lnTo>
                    <a:pt x="156" y="993"/>
                  </a:lnTo>
                  <a:lnTo>
                    <a:pt x="108" y="1676"/>
                  </a:lnTo>
                  <a:lnTo>
                    <a:pt x="49" y="2762"/>
                  </a:lnTo>
                  <a:lnTo>
                    <a:pt x="4" y="3842"/>
                  </a:lnTo>
                  <a:lnTo>
                    <a:pt x="0" y="3961"/>
                  </a:lnTo>
                  <a:lnTo>
                    <a:pt x="7" y="4029"/>
                  </a:lnTo>
                  <a:lnTo>
                    <a:pt x="62" y="4320"/>
                  </a:lnTo>
                  <a:lnTo>
                    <a:pt x="98" y="4448"/>
                  </a:lnTo>
                  <a:lnTo>
                    <a:pt x="142" y="4571"/>
                  </a:lnTo>
                  <a:lnTo>
                    <a:pt x="198" y="4681"/>
                  </a:lnTo>
                  <a:lnTo>
                    <a:pt x="229" y="4726"/>
                  </a:lnTo>
                  <a:lnTo>
                    <a:pt x="252" y="4765"/>
                  </a:lnTo>
                  <a:lnTo>
                    <a:pt x="301" y="4834"/>
                  </a:lnTo>
                  <a:lnTo>
                    <a:pt x="357" y="4895"/>
                  </a:lnTo>
                  <a:lnTo>
                    <a:pt x="416" y="4950"/>
                  </a:lnTo>
                  <a:lnTo>
                    <a:pt x="509" y="5021"/>
                  </a:lnTo>
                  <a:lnTo>
                    <a:pt x="638" y="5096"/>
                  </a:lnTo>
                  <a:lnTo>
                    <a:pt x="763" y="5151"/>
                  </a:lnTo>
                  <a:lnTo>
                    <a:pt x="873" y="5189"/>
                  </a:lnTo>
                  <a:lnTo>
                    <a:pt x="995" y="5225"/>
                  </a:lnTo>
                  <a:lnTo>
                    <a:pt x="1020" y="5237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CA461BFC-5702-42F0-B6D7-447E54826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37" y="-1550988"/>
              <a:ext cx="1241425" cy="2514600"/>
            </a:xfrm>
            <a:custGeom>
              <a:avLst/>
              <a:gdLst>
                <a:gd name="T0" fmla="*/ 1228 w 2346"/>
                <a:gd name="T1" fmla="*/ 38 h 4752"/>
                <a:gd name="T2" fmla="*/ 1199 w 2346"/>
                <a:gd name="T3" fmla="*/ 551 h 4752"/>
                <a:gd name="T4" fmla="*/ 1158 w 2346"/>
                <a:gd name="T5" fmla="*/ 870 h 4752"/>
                <a:gd name="T6" fmla="*/ 1043 w 2346"/>
                <a:gd name="T7" fmla="*/ 1446 h 4752"/>
                <a:gd name="T8" fmla="*/ 868 w 2346"/>
                <a:gd name="T9" fmla="*/ 2109 h 4752"/>
                <a:gd name="T10" fmla="*/ 879 w 2346"/>
                <a:gd name="T11" fmla="*/ 2807 h 4752"/>
                <a:gd name="T12" fmla="*/ 909 w 2346"/>
                <a:gd name="T13" fmla="*/ 3177 h 4752"/>
                <a:gd name="T14" fmla="*/ 897 w 2346"/>
                <a:gd name="T15" fmla="*/ 3200 h 4752"/>
                <a:gd name="T16" fmla="*/ 689 w 2346"/>
                <a:gd name="T17" fmla="*/ 3155 h 4752"/>
                <a:gd name="T18" fmla="*/ 613 w 2346"/>
                <a:gd name="T19" fmla="*/ 3108 h 4752"/>
                <a:gd name="T20" fmla="*/ 409 w 2346"/>
                <a:gd name="T21" fmla="*/ 3053 h 4752"/>
                <a:gd name="T22" fmla="*/ 21 w 2346"/>
                <a:gd name="T23" fmla="*/ 2957 h 4752"/>
                <a:gd name="T24" fmla="*/ 12 w 2346"/>
                <a:gd name="T25" fmla="*/ 2954 h 4752"/>
                <a:gd name="T26" fmla="*/ 134 w 2346"/>
                <a:gd name="T27" fmla="*/ 3030 h 4752"/>
                <a:gd name="T28" fmla="*/ 248 w 2346"/>
                <a:gd name="T29" fmla="*/ 3178 h 4752"/>
                <a:gd name="T30" fmla="*/ 296 w 2346"/>
                <a:gd name="T31" fmla="*/ 3322 h 4752"/>
                <a:gd name="T32" fmla="*/ 309 w 2346"/>
                <a:gd name="T33" fmla="*/ 3471 h 4752"/>
                <a:gd name="T34" fmla="*/ 300 w 2346"/>
                <a:gd name="T35" fmla="*/ 3599 h 4752"/>
                <a:gd name="T36" fmla="*/ 243 w 2346"/>
                <a:gd name="T37" fmla="*/ 3930 h 4752"/>
                <a:gd name="T38" fmla="*/ 104 w 2346"/>
                <a:gd name="T39" fmla="*/ 4373 h 4752"/>
                <a:gd name="T40" fmla="*/ 151 w 2346"/>
                <a:gd name="T41" fmla="*/ 4444 h 4752"/>
                <a:gd name="T42" fmla="*/ 796 w 2346"/>
                <a:gd name="T43" fmla="*/ 4580 h 4752"/>
                <a:gd name="T44" fmla="*/ 968 w 2346"/>
                <a:gd name="T45" fmla="*/ 4636 h 4752"/>
                <a:gd name="T46" fmla="*/ 1269 w 2346"/>
                <a:gd name="T47" fmla="*/ 4706 h 4752"/>
                <a:gd name="T48" fmla="*/ 1530 w 2346"/>
                <a:gd name="T49" fmla="*/ 4736 h 4752"/>
                <a:gd name="T50" fmla="*/ 1748 w 2346"/>
                <a:gd name="T51" fmla="*/ 4752 h 4752"/>
                <a:gd name="T52" fmla="*/ 1897 w 2346"/>
                <a:gd name="T53" fmla="*/ 4726 h 4752"/>
                <a:gd name="T54" fmla="*/ 2028 w 2346"/>
                <a:gd name="T55" fmla="*/ 4636 h 4752"/>
                <a:gd name="T56" fmla="*/ 2117 w 2346"/>
                <a:gd name="T57" fmla="*/ 4507 h 4752"/>
                <a:gd name="T58" fmla="*/ 2303 w 2346"/>
                <a:gd name="T59" fmla="*/ 4187 h 4752"/>
                <a:gd name="T60" fmla="*/ 2346 w 2346"/>
                <a:gd name="T61" fmla="*/ 3997 h 4752"/>
                <a:gd name="T62" fmla="*/ 2322 w 2346"/>
                <a:gd name="T63" fmla="*/ 3754 h 4752"/>
                <a:gd name="T64" fmla="*/ 2270 w 2346"/>
                <a:gd name="T65" fmla="*/ 3513 h 4752"/>
                <a:gd name="T66" fmla="*/ 2211 w 2346"/>
                <a:gd name="T67" fmla="*/ 3249 h 4752"/>
                <a:gd name="T68" fmla="*/ 2135 w 2346"/>
                <a:gd name="T69" fmla="*/ 3058 h 4752"/>
                <a:gd name="T70" fmla="*/ 2100 w 2346"/>
                <a:gd name="T71" fmla="*/ 2999 h 4752"/>
                <a:gd name="T72" fmla="*/ 2057 w 2346"/>
                <a:gd name="T73" fmla="*/ 2821 h 4752"/>
                <a:gd name="T74" fmla="*/ 2016 w 2346"/>
                <a:gd name="T75" fmla="*/ 2462 h 4752"/>
                <a:gd name="T76" fmla="*/ 1963 w 2346"/>
                <a:gd name="T77" fmla="*/ 2263 h 4752"/>
                <a:gd name="T78" fmla="*/ 1808 w 2346"/>
                <a:gd name="T79" fmla="*/ 1676 h 4752"/>
                <a:gd name="T80" fmla="*/ 1606 w 2346"/>
                <a:gd name="T81" fmla="*/ 758 h 4752"/>
                <a:gd name="T82" fmla="*/ 1548 w 2346"/>
                <a:gd name="T83" fmla="*/ 448 h 4752"/>
                <a:gd name="T84" fmla="*/ 1470 w 2346"/>
                <a:gd name="T85" fmla="*/ 182 h 4752"/>
                <a:gd name="T86" fmla="*/ 1401 w 2346"/>
                <a:gd name="T87" fmla="*/ 62 h 4752"/>
                <a:gd name="T88" fmla="*/ 1332 w 2346"/>
                <a:gd name="T89" fmla="*/ 7 h 4752"/>
                <a:gd name="T90" fmla="*/ 1248 w 2346"/>
                <a:gd name="T91" fmla="*/ 7 h 4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6" h="4752">
                  <a:moveTo>
                    <a:pt x="1225" y="19"/>
                  </a:moveTo>
                  <a:lnTo>
                    <a:pt x="1228" y="38"/>
                  </a:lnTo>
                  <a:lnTo>
                    <a:pt x="1223" y="261"/>
                  </a:lnTo>
                  <a:lnTo>
                    <a:pt x="1199" y="551"/>
                  </a:lnTo>
                  <a:lnTo>
                    <a:pt x="1173" y="758"/>
                  </a:lnTo>
                  <a:lnTo>
                    <a:pt x="1158" y="870"/>
                  </a:lnTo>
                  <a:lnTo>
                    <a:pt x="1117" y="1101"/>
                  </a:lnTo>
                  <a:lnTo>
                    <a:pt x="1043" y="1446"/>
                  </a:lnTo>
                  <a:lnTo>
                    <a:pt x="897" y="2015"/>
                  </a:lnTo>
                  <a:lnTo>
                    <a:pt x="868" y="2109"/>
                  </a:lnTo>
                  <a:lnTo>
                    <a:pt x="868" y="2231"/>
                  </a:lnTo>
                  <a:lnTo>
                    <a:pt x="879" y="2807"/>
                  </a:lnTo>
                  <a:lnTo>
                    <a:pt x="895" y="3061"/>
                  </a:lnTo>
                  <a:lnTo>
                    <a:pt x="909" y="3177"/>
                  </a:lnTo>
                  <a:lnTo>
                    <a:pt x="918" y="3207"/>
                  </a:lnTo>
                  <a:lnTo>
                    <a:pt x="897" y="3200"/>
                  </a:lnTo>
                  <a:lnTo>
                    <a:pt x="743" y="3162"/>
                  </a:lnTo>
                  <a:lnTo>
                    <a:pt x="689" y="3155"/>
                  </a:lnTo>
                  <a:lnTo>
                    <a:pt x="686" y="3150"/>
                  </a:lnTo>
                  <a:lnTo>
                    <a:pt x="613" y="3108"/>
                  </a:lnTo>
                  <a:lnTo>
                    <a:pt x="498" y="3072"/>
                  </a:lnTo>
                  <a:lnTo>
                    <a:pt x="409" y="3053"/>
                  </a:lnTo>
                  <a:lnTo>
                    <a:pt x="230" y="3015"/>
                  </a:lnTo>
                  <a:lnTo>
                    <a:pt x="21" y="2957"/>
                  </a:lnTo>
                  <a:lnTo>
                    <a:pt x="0" y="2952"/>
                  </a:lnTo>
                  <a:lnTo>
                    <a:pt x="12" y="2954"/>
                  </a:lnTo>
                  <a:lnTo>
                    <a:pt x="76" y="2989"/>
                  </a:lnTo>
                  <a:lnTo>
                    <a:pt x="134" y="3030"/>
                  </a:lnTo>
                  <a:lnTo>
                    <a:pt x="194" y="3092"/>
                  </a:lnTo>
                  <a:lnTo>
                    <a:pt x="248" y="3178"/>
                  </a:lnTo>
                  <a:lnTo>
                    <a:pt x="280" y="3260"/>
                  </a:lnTo>
                  <a:lnTo>
                    <a:pt x="296" y="3322"/>
                  </a:lnTo>
                  <a:lnTo>
                    <a:pt x="306" y="3392"/>
                  </a:lnTo>
                  <a:lnTo>
                    <a:pt x="309" y="3471"/>
                  </a:lnTo>
                  <a:lnTo>
                    <a:pt x="307" y="3513"/>
                  </a:lnTo>
                  <a:lnTo>
                    <a:pt x="300" y="3599"/>
                  </a:lnTo>
                  <a:lnTo>
                    <a:pt x="277" y="3768"/>
                  </a:lnTo>
                  <a:lnTo>
                    <a:pt x="243" y="3930"/>
                  </a:lnTo>
                  <a:lnTo>
                    <a:pt x="203" y="4078"/>
                  </a:lnTo>
                  <a:lnTo>
                    <a:pt x="104" y="4373"/>
                  </a:lnTo>
                  <a:lnTo>
                    <a:pt x="78" y="4431"/>
                  </a:lnTo>
                  <a:lnTo>
                    <a:pt x="151" y="4444"/>
                  </a:lnTo>
                  <a:lnTo>
                    <a:pt x="534" y="4520"/>
                  </a:lnTo>
                  <a:lnTo>
                    <a:pt x="796" y="4580"/>
                  </a:lnTo>
                  <a:lnTo>
                    <a:pt x="894" y="4610"/>
                  </a:lnTo>
                  <a:lnTo>
                    <a:pt x="968" y="4636"/>
                  </a:lnTo>
                  <a:lnTo>
                    <a:pt x="1117" y="4678"/>
                  </a:lnTo>
                  <a:lnTo>
                    <a:pt x="1269" y="4706"/>
                  </a:lnTo>
                  <a:lnTo>
                    <a:pt x="1437" y="4728"/>
                  </a:lnTo>
                  <a:lnTo>
                    <a:pt x="1530" y="4736"/>
                  </a:lnTo>
                  <a:lnTo>
                    <a:pt x="1624" y="4746"/>
                  </a:lnTo>
                  <a:lnTo>
                    <a:pt x="1748" y="4752"/>
                  </a:lnTo>
                  <a:lnTo>
                    <a:pt x="1826" y="4745"/>
                  </a:lnTo>
                  <a:lnTo>
                    <a:pt x="1897" y="4726"/>
                  </a:lnTo>
                  <a:lnTo>
                    <a:pt x="1965" y="4690"/>
                  </a:lnTo>
                  <a:lnTo>
                    <a:pt x="2028" y="4636"/>
                  </a:lnTo>
                  <a:lnTo>
                    <a:pt x="2088" y="4557"/>
                  </a:lnTo>
                  <a:lnTo>
                    <a:pt x="2117" y="4507"/>
                  </a:lnTo>
                  <a:lnTo>
                    <a:pt x="2219" y="4332"/>
                  </a:lnTo>
                  <a:lnTo>
                    <a:pt x="2303" y="4187"/>
                  </a:lnTo>
                  <a:lnTo>
                    <a:pt x="2336" y="4076"/>
                  </a:lnTo>
                  <a:lnTo>
                    <a:pt x="2346" y="3997"/>
                  </a:lnTo>
                  <a:lnTo>
                    <a:pt x="2343" y="3919"/>
                  </a:lnTo>
                  <a:lnTo>
                    <a:pt x="2322" y="3754"/>
                  </a:lnTo>
                  <a:lnTo>
                    <a:pt x="2279" y="3548"/>
                  </a:lnTo>
                  <a:lnTo>
                    <a:pt x="2270" y="3513"/>
                  </a:lnTo>
                  <a:lnTo>
                    <a:pt x="2263" y="3471"/>
                  </a:lnTo>
                  <a:lnTo>
                    <a:pt x="2211" y="3249"/>
                  </a:lnTo>
                  <a:lnTo>
                    <a:pt x="2168" y="3129"/>
                  </a:lnTo>
                  <a:lnTo>
                    <a:pt x="2135" y="3058"/>
                  </a:lnTo>
                  <a:lnTo>
                    <a:pt x="2117" y="3028"/>
                  </a:lnTo>
                  <a:lnTo>
                    <a:pt x="2100" y="2999"/>
                  </a:lnTo>
                  <a:lnTo>
                    <a:pt x="2075" y="2934"/>
                  </a:lnTo>
                  <a:lnTo>
                    <a:pt x="2057" y="2821"/>
                  </a:lnTo>
                  <a:lnTo>
                    <a:pt x="2042" y="2634"/>
                  </a:lnTo>
                  <a:lnTo>
                    <a:pt x="2016" y="2462"/>
                  </a:lnTo>
                  <a:lnTo>
                    <a:pt x="1986" y="2333"/>
                  </a:lnTo>
                  <a:lnTo>
                    <a:pt x="1963" y="2263"/>
                  </a:lnTo>
                  <a:lnTo>
                    <a:pt x="1915" y="2096"/>
                  </a:lnTo>
                  <a:lnTo>
                    <a:pt x="1808" y="1676"/>
                  </a:lnTo>
                  <a:lnTo>
                    <a:pt x="1661" y="1023"/>
                  </a:lnTo>
                  <a:lnTo>
                    <a:pt x="1606" y="758"/>
                  </a:lnTo>
                  <a:lnTo>
                    <a:pt x="1588" y="652"/>
                  </a:lnTo>
                  <a:lnTo>
                    <a:pt x="1548" y="448"/>
                  </a:lnTo>
                  <a:lnTo>
                    <a:pt x="1513" y="310"/>
                  </a:lnTo>
                  <a:lnTo>
                    <a:pt x="1470" y="182"/>
                  </a:lnTo>
                  <a:lnTo>
                    <a:pt x="1430" y="104"/>
                  </a:lnTo>
                  <a:lnTo>
                    <a:pt x="1401" y="62"/>
                  </a:lnTo>
                  <a:lnTo>
                    <a:pt x="1368" y="29"/>
                  </a:lnTo>
                  <a:lnTo>
                    <a:pt x="1332" y="7"/>
                  </a:lnTo>
                  <a:lnTo>
                    <a:pt x="1292" y="0"/>
                  </a:lnTo>
                  <a:lnTo>
                    <a:pt x="1248" y="7"/>
                  </a:lnTo>
                  <a:lnTo>
                    <a:pt x="1225" y="19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7F6D018-2884-43C1-8FF5-276AA6395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7127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9D35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DDCA8DEE-A863-4CBD-87AF-1F86BD70A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17725" y="-1068387"/>
              <a:ext cx="2657476" cy="1714500"/>
            </a:xfrm>
            <a:custGeom>
              <a:avLst/>
              <a:gdLst>
                <a:gd name="T0" fmla="*/ 5021 w 5021"/>
                <a:gd name="T1" fmla="*/ 230 h 3240"/>
                <a:gd name="T2" fmla="*/ 5021 w 5021"/>
                <a:gd name="T3" fmla="*/ 3010 h 3240"/>
                <a:gd name="T4" fmla="*/ 5021 w 5021"/>
                <a:gd name="T5" fmla="*/ 3033 h 3240"/>
                <a:gd name="T6" fmla="*/ 5011 w 5021"/>
                <a:gd name="T7" fmla="*/ 3078 h 3240"/>
                <a:gd name="T8" fmla="*/ 4994 w 5021"/>
                <a:gd name="T9" fmla="*/ 3119 h 3240"/>
                <a:gd name="T10" fmla="*/ 4970 w 5021"/>
                <a:gd name="T11" fmla="*/ 3157 h 3240"/>
                <a:gd name="T12" fmla="*/ 4938 w 5021"/>
                <a:gd name="T13" fmla="*/ 3187 h 3240"/>
                <a:gd name="T14" fmla="*/ 4902 w 5021"/>
                <a:gd name="T15" fmla="*/ 3213 h 3240"/>
                <a:gd name="T16" fmla="*/ 4861 w 5021"/>
                <a:gd name="T17" fmla="*/ 3230 h 3240"/>
                <a:gd name="T18" fmla="*/ 4816 w 5021"/>
                <a:gd name="T19" fmla="*/ 3239 h 3240"/>
                <a:gd name="T20" fmla="*/ 4792 w 5021"/>
                <a:gd name="T21" fmla="*/ 3240 h 3240"/>
                <a:gd name="T22" fmla="*/ 230 w 5021"/>
                <a:gd name="T23" fmla="*/ 3240 h 3240"/>
                <a:gd name="T24" fmla="*/ 207 w 5021"/>
                <a:gd name="T25" fmla="*/ 3239 h 3240"/>
                <a:gd name="T26" fmla="*/ 161 w 5021"/>
                <a:gd name="T27" fmla="*/ 3230 h 3240"/>
                <a:gd name="T28" fmla="*/ 119 w 5021"/>
                <a:gd name="T29" fmla="*/ 3213 h 3240"/>
                <a:gd name="T30" fmla="*/ 83 w 5021"/>
                <a:gd name="T31" fmla="*/ 3187 h 3240"/>
                <a:gd name="T32" fmla="*/ 52 w 5021"/>
                <a:gd name="T33" fmla="*/ 3157 h 3240"/>
                <a:gd name="T34" fmla="*/ 28 w 5021"/>
                <a:gd name="T35" fmla="*/ 3119 h 3240"/>
                <a:gd name="T36" fmla="*/ 10 w 5021"/>
                <a:gd name="T37" fmla="*/ 3078 h 3240"/>
                <a:gd name="T38" fmla="*/ 2 w 5021"/>
                <a:gd name="T39" fmla="*/ 3033 h 3240"/>
                <a:gd name="T40" fmla="*/ 0 w 5021"/>
                <a:gd name="T41" fmla="*/ 3010 h 3240"/>
                <a:gd name="T42" fmla="*/ 0 w 5021"/>
                <a:gd name="T43" fmla="*/ 230 h 3240"/>
                <a:gd name="T44" fmla="*/ 2 w 5021"/>
                <a:gd name="T45" fmla="*/ 205 h 3240"/>
                <a:gd name="T46" fmla="*/ 10 w 5021"/>
                <a:gd name="T47" fmla="*/ 161 h 3240"/>
                <a:gd name="T48" fmla="*/ 28 w 5021"/>
                <a:gd name="T49" fmla="*/ 119 h 3240"/>
                <a:gd name="T50" fmla="*/ 52 w 5021"/>
                <a:gd name="T51" fmla="*/ 83 h 3240"/>
                <a:gd name="T52" fmla="*/ 83 w 5021"/>
                <a:gd name="T53" fmla="*/ 52 h 3240"/>
                <a:gd name="T54" fmla="*/ 119 w 5021"/>
                <a:gd name="T55" fmla="*/ 28 h 3240"/>
                <a:gd name="T56" fmla="*/ 161 w 5021"/>
                <a:gd name="T57" fmla="*/ 10 h 3240"/>
                <a:gd name="T58" fmla="*/ 207 w 5021"/>
                <a:gd name="T59" fmla="*/ 0 h 3240"/>
                <a:gd name="T60" fmla="*/ 230 w 5021"/>
                <a:gd name="T61" fmla="*/ 0 h 3240"/>
                <a:gd name="T62" fmla="*/ 4792 w 5021"/>
                <a:gd name="T63" fmla="*/ 0 h 3240"/>
                <a:gd name="T64" fmla="*/ 4816 w 5021"/>
                <a:gd name="T65" fmla="*/ 0 h 3240"/>
                <a:gd name="T66" fmla="*/ 4861 w 5021"/>
                <a:gd name="T67" fmla="*/ 10 h 3240"/>
                <a:gd name="T68" fmla="*/ 4902 w 5021"/>
                <a:gd name="T69" fmla="*/ 28 h 3240"/>
                <a:gd name="T70" fmla="*/ 4938 w 5021"/>
                <a:gd name="T71" fmla="*/ 52 h 3240"/>
                <a:gd name="T72" fmla="*/ 4970 w 5021"/>
                <a:gd name="T73" fmla="*/ 83 h 3240"/>
                <a:gd name="T74" fmla="*/ 4994 w 5021"/>
                <a:gd name="T75" fmla="*/ 119 h 3240"/>
                <a:gd name="T76" fmla="*/ 5011 w 5021"/>
                <a:gd name="T77" fmla="*/ 161 h 3240"/>
                <a:gd name="T78" fmla="*/ 5021 w 5021"/>
                <a:gd name="T79" fmla="*/ 205 h 3240"/>
                <a:gd name="T80" fmla="*/ 5021 w 5021"/>
                <a:gd name="T81" fmla="*/ 23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21" h="3240">
                  <a:moveTo>
                    <a:pt x="5021" y="230"/>
                  </a:moveTo>
                  <a:lnTo>
                    <a:pt x="5021" y="3010"/>
                  </a:lnTo>
                  <a:lnTo>
                    <a:pt x="5021" y="3033"/>
                  </a:lnTo>
                  <a:lnTo>
                    <a:pt x="5011" y="3078"/>
                  </a:lnTo>
                  <a:lnTo>
                    <a:pt x="4994" y="3119"/>
                  </a:lnTo>
                  <a:lnTo>
                    <a:pt x="4970" y="3157"/>
                  </a:lnTo>
                  <a:lnTo>
                    <a:pt x="4938" y="3187"/>
                  </a:lnTo>
                  <a:lnTo>
                    <a:pt x="4902" y="3213"/>
                  </a:lnTo>
                  <a:lnTo>
                    <a:pt x="4861" y="3230"/>
                  </a:lnTo>
                  <a:lnTo>
                    <a:pt x="4816" y="3239"/>
                  </a:lnTo>
                  <a:lnTo>
                    <a:pt x="4792" y="3240"/>
                  </a:lnTo>
                  <a:lnTo>
                    <a:pt x="230" y="3240"/>
                  </a:lnTo>
                  <a:lnTo>
                    <a:pt x="207" y="3239"/>
                  </a:lnTo>
                  <a:lnTo>
                    <a:pt x="161" y="3230"/>
                  </a:lnTo>
                  <a:lnTo>
                    <a:pt x="119" y="3213"/>
                  </a:lnTo>
                  <a:lnTo>
                    <a:pt x="83" y="3187"/>
                  </a:lnTo>
                  <a:lnTo>
                    <a:pt x="52" y="3157"/>
                  </a:lnTo>
                  <a:lnTo>
                    <a:pt x="28" y="3119"/>
                  </a:lnTo>
                  <a:lnTo>
                    <a:pt x="10" y="3078"/>
                  </a:lnTo>
                  <a:lnTo>
                    <a:pt x="2" y="3033"/>
                  </a:lnTo>
                  <a:lnTo>
                    <a:pt x="0" y="3010"/>
                  </a:lnTo>
                  <a:lnTo>
                    <a:pt x="0" y="230"/>
                  </a:lnTo>
                  <a:lnTo>
                    <a:pt x="2" y="205"/>
                  </a:lnTo>
                  <a:lnTo>
                    <a:pt x="10" y="161"/>
                  </a:lnTo>
                  <a:lnTo>
                    <a:pt x="28" y="119"/>
                  </a:lnTo>
                  <a:lnTo>
                    <a:pt x="52" y="83"/>
                  </a:lnTo>
                  <a:lnTo>
                    <a:pt x="83" y="52"/>
                  </a:lnTo>
                  <a:lnTo>
                    <a:pt x="119" y="28"/>
                  </a:lnTo>
                  <a:lnTo>
                    <a:pt x="161" y="10"/>
                  </a:lnTo>
                  <a:lnTo>
                    <a:pt x="207" y="0"/>
                  </a:lnTo>
                  <a:lnTo>
                    <a:pt x="230" y="0"/>
                  </a:lnTo>
                  <a:lnTo>
                    <a:pt x="4792" y="0"/>
                  </a:lnTo>
                  <a:lnTo>
                    <a:pt x="4816" y="0"/>
                  </a:lnTo>
                  <a:lnTo>
                    <a:pt x="4861" y="10"/>
                  </a:lnTo>
                  <a:lnTo>
                    <a:pt x="4902" y="28"/>
                  </a:lnTo>
                  <a:lnTo>
                    <a:pt x="4938" y="52"/>
                  </a:lnTo>
                  <a:lnTo>
                    <a:pt x="4970" y="83"/>
                  </a:lnTo>
                  <a:lnTo>
                    <a:pt x="4994" y="119"/>
                  </a:lnTo>
                  <a:lnTo>
                    <a:pt x="5011" y="161"/>
                  </a:lnTo>
                  <a:lnTo>
                    <a:pt x="5021" y="205"/>
                  </a:lnTo>
                  <a:lnTo>
                    <a:pt x="5021" y="230"/>
                  </a:lnTo>
                  <a:close/>
                </a:path>
              </a:pathLst>
            </a:custGeom>
            <a:solidFill>
              <a:srgbClr val="05D686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F2B8F5D8-3A23-4646-996C-C6065D8EF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7325" y="457200"/>
              <a:ext cx="1322388" cy="703263"/>
            </a:xfrm>
            <a:custGeom>
              <a:avLst/>
              <a:gdLst>
                <a:gd name="T0" fmla="*/ 60 w 2498"/>
                <a:gd name="T1" fmla="*/ 330 h 1331"/>
                <a:gd name="T2" fmla="*/ 267 w 2498"/>
                <a:gd name="T3" fmla="*/ 350 h 1331"/>
                <a:gd name="T4" fmla="*/ 331 w 2498"/>
                <a:gd name="T5" fmla="*/ 459 h 1331"/>
                <a:gd name="T6" fmla="*/ 357 w 2498"/>
                <a:gd name="T7" fmla="*/ 509 h 1331"/>
                <a:gd name="T8" fmla="*/ 479 w 2498"/>
                <a:gd name="T9" fmla="*/ 508 h 1331"/>
                <a:gd name="T10" fmla="*/ 724 w 2498"/>
                <a:gd name="T11" fmla="*/ 500 h 1331"/>
                <a:gd name="T12" fmla="*/ 816 w 2498"/>
                <a:gd name="T13" fmla="*/ 535 h 1331"/>
                <a:gd name="T14" fmla="*/ 1004 w 2498"/>
                <a:gd name="T15" fmla="*/ 196 h 1331"/>
                <a:gd name="T16" fmla="*/ 1104 w 2498"/>
                <a:gd name="T17" fmla="*/ 53 h 1331"/>
                <a:gd name="T18" fmla="*/ 1225 w 2498"/>
                <a:gd name="T19" fmla="*/ 0 h 1331"/>
                <a:gd name="T20" fmla="*/ 1291 w 2498"/>
                <a:gd name="T21" fmla="*/ 31 h 1331"/>
                <a:gd name="T22" fmla="*/ 1322 w 2498"/>
                <a:gd name="T23" fmla="*/ 117 h 1331"/>
                <a:gd name="T24" fmla="*/ 1253 w 2498"/>
                <a:gd name="T25" fmla="*/ 315 h 1331"/>
                <a:gd name="T26" fmla="*/ 1199 w 2498"/>
                <a:gd name="T27" fmla="*/ 459 h 1331"/>
                <a:gd name="T28" fmla="*/ 1174 w 2498"/>
                <a:gd name="T29" fmla="*/ 597 h 1331"/>
                <a:gd name="T30" fmla="*/ 1084 w 2498"/>
                <a:gd name="T31" fmla="*/ 701 h 1331"/>
                <a:gd name="T32" fmla="*/ 1129 w 2498"/>
                <a:gd name="T33" fmla="*/ 640 h 1331"/>
                <a:gd name="T34" fmla="*/ 1313 w 2498"/>
                <a:gd name="T35" fmla="*/ 512 h 1331"/>
                <a:gd name="T36" fmla="*/ 1491 w 2498"/>
                <a:gd name="T37" fmla="*/ 300 h 1331"/>
                <a:gd name="T38" fmla="*/ 1708 w 2498"/>
                <a:gd name="T39" fmla="*/ 102 h 1331"/>
                <a:gd name="T40" fmla="*/ 1805 w 2498"/>
                <a:gd name="T41" fmla="*/ 102 h 1331"/>
                <a:gd name="T42" fmla="*/ 1887 w 2498"/>
                <a:gd name="T43" fmla="*/ 163 h 1331"/>
                <a:gd name="T44" fmla="*/ 1877 w 2498"/>
                <a:gd name="T45" fmla="*/ 231 h 1331"/>
                <a:gd name="T46" fmla="*/ 1734 w 2498"/>
                <a:gd name="T47" fmla="*/ 407 h 1331"/>
                <a:gd name="T48" fmla="*/ 1556 w 2498"/>
                <a:gd name="T49" fmla="*/ 611 h 1331"/>
                <a:gd name="T50" fmla="*/ 1757 w 2498"/>
                <a:gd name="T51" fmla="*/ 490 h 1331"/>
                <a:gd name="T52" fmla="*/ 1913 w 2498"/>
                <a:gd name="T53" fmla="*/ 331 h 1331"/>
                <a:gd name="T54" fmla="*/ 2066 w 2498"/>
                <a:gd name="T55" fmla="*/ 229 h 1331"/>
                <a:gd name="T56" fmla="*/ 2167 w 2498"/>
                <a:gd name="T57" fmla="*/ 229 h 1331"/>
                <a:gd name="T58" fmla="*/ 2200 w 2498"/>
                <a:gd name="T59" fmla="*/ 324 h 1331"/>
                <a:gd name="T60" fmla="*/ 2132 w 2498"/>
                <a:gd name="T61" fmla="*/ 394 h 1331"/>
                <a:gd name="T62" fmla="*/ 2347 w 2498"/>
                <a:gd name="T63" fmla="*/ 307 h 1331"/>
                <a:gd name="T64" fmla="*/ 2469 w 2498"/>
                <a:gd name="T65" fmla="*/ 323 h 1331"/>
                <a:gd name="T66" fmla="*/ 2498 w 2498"/>
                <a:gd name="T67" fmla="*/ 381 h 1331"/>
                <a:gd name="T68" fmla="*/ 2372 w 2498"/>
                <a:gd name="T69" fmla="*/ 472 h 1331"/>
                <a:gd name="T70" fmla="*/ 2257 w 2498"/>
                <a:gd name="T71" fmla="*/ 513 h 1331"/>
                <a:gd name="T72" fmla="*/ 2128 w 2498"/>
                <a:gd name="T73" fmla="*/ 579 h 1331"/>
                <a:gd name="T74" fmla="*/ 1937 w 2498"/>
                <a:gd name="T75" fmla="*/ 637 h 1331"/>
                <a:gd name="T76" fmla="*/ 1845 w 2498"/>
                <a:gd name="T77" fmla="*/ 744 h 1331"/>
                <a:gd name="T78" fmla="*/ 1696 w 2498"/>
                <a:gd name="T79" fmla="*/ 819 h 1331"/>
                <a:gd name="T80" fmla="*/ 1549 w 2498"/>
                <a:gd name="T81" fmla="*/ 882 h 1331"/>
                <a:gd name="T82" fmla="*/ 1400 w 2498"/>
                <a:gd name="T83" fmla="*/ 1014 h 1331"/>
                <a:gd name="T84" fmla="*/ 1225 w 2498"/>
                <a:gd name="T85" fmla="*/ 1046 h 1331"/>
                <a:gd name="T86" fmla="*/ 790 w 2498"/>
                <a:gd name="T87" fmla="*/ 1258 h 1331"/>
                <a:gd name="T88" fmla="*/ 594 w 2498"/>
                <a:gd name="T89" fmla="*/ 1317 h 1331"/>
                <a:gd name="T90" fmla="*/ 459 w 2498"/>
                <a:gd name="T91" fmla="*/ 1325 h 1331"/>
                <a:gd name="T92" fmla="*/ 287 w 2498"/>
                <a:gd name="T93" fmla="*/ 952 h 1331"/>
                <a:gd name="T94" fmla="*/ 204 w 2498"/>
                <a:gd name="T95" fmla="*/ 840 h 1331"/>
                <a:gd name="T96" fmla="*/ 154 w 2498"/>
                <a:gd name="T97" fmla="*/ 816 h 1331"/>
                <a:gd name="T98" fmla="*/ 39 w 2498"/>
                <a:gd name="T99" fmla="*/ 756 h 1331"/>
                <a:gd name="T100" fmla="*/ 16 w 2498"/>
                <a:gd name="T101" fmla="*/ 60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8" h="1331">
                  <a:moveTo>
                    <a:pt x="26" y="459"/>
                  </a:moveTo>
                  <a:lnTo>
                    <a:pt x="52" y="331"/>
                  </a:lnTo>
                  <a:lnTo>
                    <a:pt x="60" y="330"/>
                  </a:lnTo>
                  <a:lnTo>
                    <a:pt x="139" y="324"/>
                  </a:lnTo>
                  <a:lnTo>
                    <a:pt x="218" y="333"/>
                  </a:lnTo>
                  <a:lnTo>
                    <a:pt x="267" y="350"/>
                  </a:lnTo>
                  <a:lnTo>
                    <a:pt x="307" y="380"/>
                  </a:lnTo>
                  <a:lnTo>
                    <a:pt x="330" y="427"/>
                  </a:lnTo>
                  <a:lnTo>
                    <a:pt x="331" y="459"/>
                  </a:lnTo>
                  <a:lnTo>
                    <a:pt x="331" y="462"/>
                  </a:lnTo>
                  <a:lnTo>
                    <a:pt x="341" y="490"/>
                  </a:lnTo>
                  <a:lnTo>
                    <a:pt x="357" y="509"/>
                  </a:lnTo>
                  <a:lnTo>
                    <a:pt x="369" y="513"/>
                  </a:lnTo>
                  <a:lnTo>
                    <a:pt x="404" y="515"/>
                  </a:lnTo>
                  <a:lnTo>
                    <a:pt x="479" y="508"/>
                  </a:lnTo>
                  <a:lnTo>
                    <a:pt x="599" y="493"/>
                  </a:lnTo>
                  <a:lnTo>
                    <a:pt x="681" y="492"/>
                  </a:lnTo>
                  <a:lnTo>
                    <a:pt x="724" y="500"/>
                  </a:lnTo>
                  <a:lnTo>
                    <a:pt x="740" y="509"/>
                  </a:lnTo>
                  <a:lnTo>
                    <a:pt x="790" y="561"/>
                  </a:lnTo>
                  <a:lnTo>
                    <a:pt x="816" y="535"/>
                  </a:lnTo>
                  <a:lnTo>
                    <a:pt x="892" y="459"/>
                  </a:lnTo>
                  <a:lnTo>
                    <a:pt x="918" y="389"/>
                  </a:lnTo>
                  <a:lnTo>
                    <a:pt x="1004" y="196"/>
                  </a:lnTo>
                  <a:lnTo>
                    <a:pt x="1045" y="127"/>
                  </a:lnTo>
                  <a:lnTo>
                    <a:pt x="1064" y="99"/>
                  </a:lnTo>
                  <a:lnTo>
                    <a:pt x="1104" y="53"/>
                  </a:lnTo>
                  <a:lnTo>
                    <a:pt x="1147" y="18"/>
                  </a:lnTo>
                  <a:lnTo>
                    <a:pt x="1196" y="1"/>
                  </a:lnTo>
                  <a:lnTo>
                    <a:pt x="1225" y="0"/>
                  </a:lnTo>
                  <a:lnTo>
                    <a:pt x="1237" y="0"/>
                  </a:lnTo>
                  <a:lnTo>
                    <a:pt x="1262" y="8"/>
                  </a:lnTo>
                  <a:lnTo>
                    <a:pt x="1291" y="31"/>
                  </a:lnTo>
                  <a:lnTo>
                    <a:pt x="1322" y="89"/>
                  </a:lnTo>
                  <a:lnTo>
                    <a:pt x="1326" y="102"/>
                  </a:lnTo>
                  <a:lnTo>
                    <a:pt x="1322" y="117"/>
                  </a:lnTo>
                  <a:lnTo>
                    <a:pt x="1293" y="232"/>
                  </a:lnTo>
                  <a:lnTo>
                    <a:pt x="1275" y="279"/>
                  </a:lnTo>
                  <a:lnTo>
                    <a:pt x="1253" y="315"/>
                  </a:lnTo>
                  <a:lnTo>
                    <a:pt x="1216" y="370"/>
                  </a:lnTo>
                  <a:lnTo>
                    <a:pt x="1200" y="423"/>
                  </a:lnTo>
                  <a:lnTo>
                    <a:pt x="1199" y="459"/>
                  </a:lnTo>
                  <a:lnTo>
                    <a:pt x="1197" y="495"/>
                  </a:lnTo>
                  <a:lnTo>
                    <a:pt x="1189" y="554"/>
                  </a:lnTo>
                  <a:lnTo>
                    <a:pt x="1174" y="597"/>
                  </a:lnTo>
                  <a:lnTo>
                    <a:pt x="1157" y="627"/>
                  </a:lnTo>
                  <a:lnTo>
                    <a:pt x="1147" y="637"/>
                  </a:lnTo>
                  <a:lnTo>
                    <a:pt x="1084" y="701"/>
                  </a:lnTo>
                  <a:lnTo>
                    <a:pt x="1045" y="739"/>
                  </a:lnTo>
                  <a:lnTo>
                    <a:pt x="1055" y="723"/>
                  </a:lnTo>
                  <a:lnTo>
                    <a:pt x="1129" y="640"/>
                  </a:lnTo>
                  <a:lnTo>
                    <a:pt x="1203" y="582"/>
                  </a:lnTo>
                  <a:lnTo>
                    <a:pt x="1249" y="561"/>
                  </a:lnTo>
                  <a:lnTo>
                    <a:pt x="1313" y="512"/>
                  </a:lnTo>
                  <a:lnTo>
                    <a:pt x="1379" y="446"/>
                  </a:lnTo>
                  <a:lnTo>
                    <a:pt x="1428" y="381"/>
                  </a:lnTo>
                  <a:lnTo>
                    <a:pt x="1491" y="300"/>
                  </a:lnTo>
                  <a:lnTo>
                    <a:pt x="1606" y="173"/>
                  </a:lnTo>
                  <a:lnTo>
                    <a:pt x="1678" y="114"/>
                  </a:lnTo>
                  <a:lnTo>
                    <a:pt x="1708" y="102"/>
                  </a:lnTo>
                  <a:lnTo>
                    <a:pt x="1724" y="97"/>
                  </a:lnTo>
                  <a:lnTo>
                    <a:pt x="1755" y="94"/>
                  </a:lnTo>
                  <a:lnTo>
                    <a:pt x="1805" y="102"/>
                  </a:lnTo>
                  <a:lnTo>
                    <a:pt x="1850" y="122"/>
                  </a:lnTo>
                  <a:lnTo>
                    <a:pt x="1873" y="140"/>
                  </a:lnTo>
                  <a:lnTo>
                    <a:pt x="1887" y="163"/>
                  </a:lnTo>
                  <a:lnTo>
                    <a:pt x="1890" y="189"/>
                  </a:lnTo>
                  <a:lnTo>
                    <a:pt x="1887" y="203"/>
                  </a:lnTo>
                  <a:lnTo>
                    <a:pt x="1877" y="231"/>
                  </a:lnTo>
                  <a:lnTo>
                    <a:pt x="1848" y="281"/>
                  </a:lnTo>
                  <a:lnTo>
                    <a:pt x="1788" y="353"/>
                  </a:lnTo>
                  <a:lnTo>
                    <a:pt x="1734" y="407"/>
                  </a:lnTo>
                  <a:lnTo>
                    <a:pt x="1673" y="483"/>
                  </a:lnTo>
                  <a:lnTo>
                    <a:pt x="1569" y="598"/>
                  </a:lnTo>
                  <a:lnTo>
                    <a:pt x="1556" y="611"/>
                  </a:lnTo>
                  <a:lnTo>
                    <a:pt x="1606" y="587"/>
                  </a:lnTo>
                  <a:lnTo>
                    <a:pt x="1708" y="535"/>
                  </a:lnTo>
                  <a:lnTo>
                    <a:pt x="1757" y="490"/>
                  </a:lnTo>
                  <a:lnTo>
                    <a:pt x="1850" y="404"/>
                  </a:lnTo>
                  <a:lnTo>
                    <a:pt x="1900" y="351"/>
                  </a:lnTo>
                  <a:lnTo>
                    <a:pt x="1913" y="331"/>
                  </a:lnTo>
                  <a:lnTo>
                    <a:pt x="1934" y="302"/>
                  </a:lnTo>
                  <a:lnTo>
                    <a:pt x="1995" y="258"/>
                  </a:lnTo>
                  <a:lnTo>
                    <a:pt x="2066" y="229"/>
                  </a:lnTo>
                  <a:lnTo>
                    <a:pt x="2119" y="222"/>
                  </a:lnTo>
                  <a:lnTo>
                    <a:pt x="2152" y="225"/>
                  </a:lnTo>
                  <a:lnTo>
                    <a:pt x="2167" y="229"/>
                  </a:lnTo>
                  <a:lnTo>
                    <a:pt x="2192" y="248"/>
                  </a:lnTo>
                  <a:lnTo>
                    <a:pt x="2210" y="284"/>
                  </a:lnTo>
                  <a:lnTo>
                    <a:pt x="2200" y="324"/>
                  </a:lnTo>
                  <a:lnTo>
                    <a:pt x="2192" y="331"/>
                  </a:lnTo>
                  <a:lnTo>
                    <a:pt x="2116" y="407"/>
                  </a:lnTo>
                  <a:lnTo>
                    <a:pt x="2132" y="394"/>
                  </a:lnTo>
                  <a:lnTo>
                    <a:pt x="2234" y="337"/>
                  </a:lnTo>
                  <a:lnTo>
                    <a:pt x="2300" y="314"/>
                  </a:lnTo>
                  <a:lnTo>
                    <a:pt x="2347" y="307"/>
                  </a:lnTo>
                  <a:lnTo>
                    <a:pt x="2372" y="305"/>
                  </a:lnTo>
                  <a:lnTo>
                    <a:pt x="2415" y="307"/>
                  </a:lnTo>
                  <a:lnTo>
                    <a:pt x="2469" y="323"/>
                  </a:lnTo>
                  <a:lnTo>
                    <a:pt x="2492" y="347"/>
                  </a:lnTo>
                  <a:lnTo>
                    <a:pt x="2498" y="371"/>
                  </a:lnTo>
                  <a:lnTo>
                    <a:pt x="2498" y="381"/>
                  </a:lnTo>
                  <a:lnTo>
                    <a:pt x="2473" y="394"/>
                  </a:lnTo>
                  <a:lnTo>
                    <a:pt x="2422" y="433"/>
                  </a:lnTo>
                  <a:lnTo>
                    <a:pt x="2372" y="472"/>
                  </a:lnTo>
                  <a:lnTo>
                    <a:pt x="2346" y="483"/>
                  </a:lnTo>
                  <a:lnTo>
                    <a:pt x="2333" y="488"/>
                  </a:lnTo>
                  <a:lnTo>
                    <a:pt x="2257" y="513"/>
                  </a:lnTo>
                  <a:lnTo>
                    <a:pt x="2197" y="542"/>
                  </a:lnTo>
                  <a:lnTo>
                    <a:pt x="2167" y="561"/>
                  </a:lnTo>
                  <a:lnTo>
                    <a:pt x="2128" y="579"/>
                  </a:lnTo>
                  <a:lnTo>
                    <a:pt x="2049" y="608"/>
                  </a:lnTo>
                  <a:lnTo>
                    <a:pt x="1953" y="634"/>
                  </a:lnTo>
                  <a:lnTo>
                    <a:pt x="1937" y="637"/>
                  </a:lnTo>
                  <a:lnTo>
                    <a:pt x="1934" y="647"/>
                  </a:lnTo>
                  <a:lnTo>
                    <a:pt x="1896" y="701"/>
                  </a:lnTo>
                  <a:lnTo>
                    <a:pt x="1845" y="744"/>
                  </a:lnTo>
                  <a:lnTo>
                    <a:pt x="1810" y="764"/>
                  </a:lnTo>
                  <a:lnTo>
                    <a:pt x="1778" y="783"/>
                  </a:lnTo>
                  <a:lnTo>
                    <a:pt x="1696" y="819"/>
                  </a:lnTo>
                  <a:lnTo>
                    <a:pt x="1577" y="861"/>
                  </a:lnTo>
                  <a:lnTo>
                    <a:pt x="1556" y="866"/>
                  </a:lnTo>
                  <a:lnTo>
                    <a:pt x="1549" y="882"/>
                  </a:lnTo>
                  <a:lnTo>
                    <a:pt x="1490" y="960"/>
                  </a:lnTo>
                  <a:lnTo>
                    <a:pt x="1441" y="995"/>
                  </a:lnTo>
                  <a:lnTo>
                    <a:pt x="1400" y="1014"/>
                  </a:lnTo>
                  <a:lnTo>
                    <a:pt x="1377" y="1020"/>
                  </a:lnTo>
                  <a:lnTo>
                    <a:pt x="1236" y="1046"/>
                  </a:lnTo>
                  <a:lnTo>
                    <a:pt x="1225" y="1046"/>
                  </a:lnTo>
                  <a:lnTo>
                    <a:pt x="1179" y="1070"/>
                  </a:lnTo>
                  <a:lnTo>
                    <a:pt x="931" y="1198"/>
                  </a:lnTo>
                  <a:lnTo>
                    <a:pt x="790" y="1258"/>
                  </a:lnTo>
                  <a:lnTo>
                    <a:pt x="703" y="1290"/>
                  </a:lnTo>
                  <a:lnTo>
                    <a:pt x="663" y="1300"/>
                  </a:lnTo>
                  <a:lnTo>
                    <a:pt x="594" y="1317"/>
                  </a:lnTo>
                  <a:lnTo>
                    <a:pt x="508" y="1331"/>
                  </a:lnTo>
                  <a:lnTo>
                    <a:pt x="459" y="1328"/>
                  </a:lnTo>
                  <a:lnTo>
                    <a:pt x="459" y="1325"/>
                  </a:lnTo>
                  <a:lnTo>
                    <a:pt x="409" y="1224"/>
                  </a:lnTo>
                  <a:lnTo>
                    <a:pt x="307" y="994"/>
                  </a:lnTo>
                  <a:lnTo>
                    <a:pt x="287" y="952"/>
                  </a:lnTo>
                  <a:lnTo>
                    <a:pt x="252" y="886"/>
                  </a:lnTo>
                  <a:lnTo>
                    <a:pt x="222" y="852"/>
                  </a:lnTo>
                  <a:lnTo>
                    <a:pt x="204" y="840"/>
                  </a:lnTo>
                  <a:lnTo>
                    <a:pt x="188" y="825"/>
                  </a:lnTo>
                  <a:lnTo>
                    <a:pt x="169" y="816"/>
                  </a:lnTo>
                  <a:lnTo>
                    <a:pt x="154" y="816"/>
                  </a:lnTo>
                  <a:lnTo>
                    <a:pt x="125" y="806"/>
                  </a:lnTo>
                  <a:lnTo>
                    <a:pt x="78" y="785"/>
                  </a:lnTo>
                  <a:lnTo>
                    <a:pt x="39" y="756"/>
                  </a:lnTo>
                  <a:lnTo>
                    <a:pt x="10" y="716"/>
                  </a:lnTo>
                  <a:lnTo>
                    <a:pt x="0" y="688"/>
                  </a:lnTo>
                  <a:lnTo>
                    <a:pt x="16" y="608"/>
                  </a:lnTo>
                  <a:lnTo>
                    <a:pt x="26" y="475"/>
                  </a:lnTo>
                  <a:lnTo>
                    <a:pt x="26" y="459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D570CFEA-7468-40C7-8B99-24E8DF829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889000"/>
              <a:ext cx="215900" cy="363538"/>
            </a:xfrm>
            <a:custGeom>
              <a:avLst/>
              <a:gdLst>
                <a:gd name="T0" fmla="*/ 407 w 407"/>
                <a:gd name="T1" fmla="*/ 663 h 689"/>
                <a:gd name="T2" fmla="*/ 255 w 407"/>
                <a:gd name="T3" fmla="*/ 689 h 689"/>
                <a:gd name="T4" fmla="*/ 199 w 407"/>
                <a:gd name="T5" fmla="*/ 601 h 689"/>
                <a:gd name="T6" fmla="*/ 112 w 407"/>
                <a:gd name="T7" fmla="*/ 423 h 689"/>
                <a:gd name="T8" fmla="*/ 50 w 407"/>
                <a:gd name="T9" fmla="*/ 247 h 689"/>
                <a:gd name="T10" fmla="*/ 12 w 407"/>
                <a:gd name="T11" fmla="*/ 78 h 689"/>
                <a:gd name="T12" fmla="*/ 0 w 407"/>
                <a:gd name="T13" fmla="*/ 0 h 689"/>
                <a:gd name="T14" fmla="*/ 26 w 407"/>
                <a:gd name="T15" fmla="*/ 0 h 689"/>
                <a:gd name="T16" fmla="*/ 35 w 407"/>
                <a:gd name="T17" fmla="*/ 26 h 689"/>
                <a:gd name="T18" fmla="*/ 118 w 407"/>
                <a:gd name="T19" fmla="*/ 198 h 689"/>
                <a:gd name="T20" fmla="*/ 242 w 407"/>
                <a:gd name="T21" fmla="*/ 428 h 689"/>
                <a:gd name="T22" fmla="*/ 334 w 407"/>
                <a:gd name="T23" fmla="*/ 577 h 689"/>
                <a:gd name="T24" fmla="*/ 387 w 407"/>
                <a:gd name="T25" fmla="*/ 644 h 689"/>
                <a:gd name="T26" fmla="*/ 407 w 407"/>
                <a:gd name="T27" fmla="*/ 66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689">
                  <a:moveTo>
                    <a:pt x="407" y="663"/>
                  </a:moveTo>
                  <a:lnTo>
                    <a:pt x="255" y="689"/>
                  </a:lnTo>
                  <a:lnTo>
                    <a:pt x="199" y="601"/>
                  </a:lnTo>
                  <a:lnTo>
                    <a:pt x="112" y="423"/>
                  </a:lnTo>
                  <a:lnTo>
                    <a:pt x="50" y="247"/>
                  </a:lnTo>
                  <a:lnTo>
                    <a:pt x="12" y="78"/>
                  </a:lnTo>
                  <a:lnTo>
                    <a:pt x="0" y="0"/>
                  </a:lnTo>
                  <a:lnTo>
                    <a:pt x="26" y="0"/>
                  </a:lnTo>
                  <a:lnTo>
                    <a:pt x="35" y="26"/>
                  </a:lnTo>
                  <a:lnTo>
                    <a:pt x="118" y="198"/>
                  </a:lnTo>
                  <a:lnTo>
                    <a:pt x="242" y="428"/>
                  </a:lnTo>
                  <a:lnTo>
                    <a:pt x="334" y="577"/>
                  </a:lnTo>
                  <a:lnTo>
                    <a:pt x="387" y="644"/>
                  </a:lnTo>
                  <a:lnTo>
                    <a:pt x="407" y="663"/>
                  </a:lnTo>
                  <a:close/>
                </a:path>
              </a:pathLst>
            </a:custGeom>
            <a:solidFill>
              <a:srgbClr val="E0E2DE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EFAC4DBD-F095-4CB0-BA5C-4AF2B0B12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712788"/>
              <a:ext cx="282575" cy="120650"/>
            </a:xfrm>
            <a:custGeom>
              <a:avLst/>
              <a:gdLst>
                <a:gd name="T0" fmla="*/ 50 w 535"/>
                <a:gd name="T1" fmla="*/ 230 h 230"/>
                <a:gd name="T2" fmla="*/ 60 w 535"/>
                <a:gd name="T3" fmla="*/ 230 h 230"/>
                <a:gd name="T4" fmla="*/ 128 w 535"/>
                <a:gd name="T5" fmla="*/ 218 h 230"/>
                <a:gd name="T6" fmla="*/ 192 w 535"/>
                <a:gd name="T7" fmla="*/ 197 h 230"/>
                <a:gd name="T8" fmla="*/ 230 w 535"/>
                <a:gd name="T9" fmla="*/ 180 h 230"/>
                <a:gd name="T10" fmla="*/ 230 w 535"/>
                <a:gd name="T11" fmla="*/ 180 h 230"/>
                <a:gd name="T12" fmla="*/ 230 w 535"/>
                <a:gd name="T13" fmla="*/ 190 h 230"/>
                <a:gd name="T14" fmla="*/ 238 w 535"/>
                <a:gd name="T15" fmla="*/ 207 h 230"/>
                <a:gd name="T16" fmla="*/ 253 w 535"/>
                <a:gd name="T17" fmla="*/ 221 h 230"/>
                <a:gd name="T18" fmla="*/ 271 w 535"/>
                <a:gd name="T19" fmla="*/ 230 h 230"/>
                <a:gd name="T20" fmla="*/ 280 w 535"/>
                <a:gd name="T21" fmla="*/ 230 h 230"/>
                <a:gd name="T22" fmla="*/ 318 w 535"/>
                <a:gd name="T23" fmla="*/ 220 h 230"/>
                <a:gd name="T24" fmla="*/ 393 w 535"/>
                <a:gd name="T25" fmla="*/ 191 h 230"/>
                <a:gd name="T26" fmla="*/ 459 w 535"/>
                <a:gd name="T27" fmla="*/ 154 h 230"/>
                <a:gd name="T28" fmla="*/ 515 w 535"/>
                <a:gd name="T29" fmla="*/ 105 h 230"/>
                <a:gd name="T30" fmla="*/ 535 w 535"/>
                <a:gd name="T31" fmla="*/ 78 h 230"/>
                <a:gd name="T32" fmla="*/ 535 w 535"/>
                <a:gd name="T33" fmla="*/ 78 h 230"/>
                <a:gd name="T34" fmla="*/ 535 w 535"/>
                <a:gd name="T35" fmla="*/ 78 h 230"/>
                <a:gd name="T36" fmla="*/ 485 w 535"/>
                <a:gd name="T37" fmla="*/ 26 h 230"/>
                <a:gd name="T38" fmla="*/ 473 w 535"/>
                <a:gd name="T39" fmla="*/ 17 h 230"/>
                <a:gd name="T40" fmla="*/ 435 w 535"/>
                <a:gd name="T41" fmla="*/ 9 h 230"/>
                <a:gd name="T42" fmla="*/ 356 w 535"/>
                <a:gd name="T43" fmla="*/ 10 h 230"/>
                <a:gd name="T44" fmla="*/ 231 w 535"/>
                <a:gd name="T45" fmla="*/ 25 h 230"/>
                <a:gd name="T46" fmla="*/ 151 w 535"/>
                <a:gd name="T47" fmla="*/ 32 h 230"/>
                <a:gd name="T48" fmla="*/ 113 w 535"/>
                <a:gd name="T49" fmla="*/ 30 h 230"/>
                <a:gd name="T50" fmla="*/ 102 w 535"/>
                <a:gd name="T51" fmla="*/ 26 h 230"/>
                <a:gd name="T52" fmla="*/ 93 w 535"/>
                <a:gd name="T53" fmla="*/ 26 h 230"/>
                <a:gd name="T54" fmla="*/ 82 w 535"/>
                <a:gd name="T55" fmla="*/ 19 h 230"/>
                <a:gd name="T56" fmla="*/ 76 w 535"/>
                <a:gd name="T57" fmla="*/ 5 h 230"/>
                <a:gd name="T58" fmla="*/ 76 w 535"/>
                <a:gd name="T59" fmla="*/ 0 h 230"/>
                <a:gd name="T60" fmla="*/ 79 w 535"/>
                <a:gd name="T61" fmla="*/ 7 h 230"/>
                <a:gd name="T62" fmla="*/ 88 w 535"/>
                <a:gd name="T63" fmla="*/ 48 h 230"/>
                <a:gd name="T64" fmla="*/ 85 w 535"/>
                <a:gd name="T65" fmla="*/ 83 h 230"/>
                <a:gd name="T66" fmla="*/ 76 w 535"/>
                <a:gd name="T67" fmla="*/ 104 h 230"/>
                <a:gd name="T68" fmla="*/ 66 w 535"/>
                <a:gd name="T69" fmla="*/ 129 h 230"/>
                <a:gd name="T70" fmla="*/ 40 w 535"/>
                <a:gd name="T71" fmla="*/ 161 h 230"/>
                <a:gd name="T72" fmla="*/ 6 w 535"/>
                <a:gd name="T73" fmla="*/ 180 h 230"/>
                <a:gd name="T74" fmla="*/ 0 w 535"/>
                <a:gd name="T75" fmla="*/ 180 h 230"/>
                <a:gd name="T76" fmla="*/ 37 w 535"/>
                <a:gd name="T77" fmla="*/ 167 h 230"/>
                <a:gd name="T78" fmla="*/ 178 w 535"/>
                <a:gd name="T79" fmla="*/ 104 h 230"/>
                <a:gd name="T80" fmla="*/ 156 w 535"/>
                <a:gd name="T81" fmla="*/ 128 h 230"/>
                <a:gd name="T82" fmla="*/ 106 w 535"/>
                <a:gd name="T83" fmla="*/ 185 h 230"/>
                <a:gd name="T84" fmla="*/ 70 w 535"/>
                <a:gd name="T85" fmla="*/ 220 h 230"/>
                <a:gd name="T86" fmla="*/ 50 w 535"/>
                <a:gd name="T87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5" h="230">
                  <a:moveTo>
                    <a:pt x="50" y="230"/>
                  </a:moveTo>
                  <a:lnTo>
                    <a:pt x="60" y="230"/>
                  </a:lnTo>
                  <a:lnTo>
                    <a:pt x="128" y="218"/>
                  </a:lnTo>
                  <a:lnTo>
                    <a:pt x="192" y="197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0" y="190"/>
                  </a:lnTo>
                  <a:lnTo>
                    <a:pt x="238" y="207"/>
                  </a:lnTo>
                  <a:lnTo>
                    <a:pt x="253" y="221"/>
                  </a:lnTo>
                  <a:lnTo>
                    <a:pt x="271" y="230"/>
                  </a:lnTo>
                  <a:lnTo>
                    <a:pt x="280" y="230"/>
                  </a:lnTo>
                  <a:lnTo>
                    <a:pt x="318" y="220"/>
                  </a:lnTo>
                  <a:lnTo>
                    <a:pt x="393" y="191"/>
                  </a:lnTo>
                  <a:lnTo>
                    <a:pt x="459" y="154"/>
                  </a:lnTo>
                  <a:lnTo>
                    <a:pt x="515" y="105"/>
                  </a:lnTo>
                  <a:lnTo>
                    <a:pt x="535" y="78"/>
                  </a:lnTo>
                  <a:lnTo>
                    <a:pt x="535" y="78"/>
                  </a:lnTo>
                  <a:lnTo>
                    <a:pt x="535" y="78"/>
                  </a:lnTo>
                  <a:lnTo>
                    <a:pt x="485" y="26"/>
                  </a:lnTo>
                  <a:lnTo>
                    <a:pt x="473" y="17"/>
                  </a:lnTo>
                  <a:lnTo>
                    <a:pt x="435" y="9"/>
                  </a:lnTo>
                  <a:lnTo>
                    <a:pt x="356" y="10"/>
                  </a:lnTo>
                  <a:lnTo>
                    <a:pt x="231" y="25"/>
                  </a:lnTo>
                  <a:lnTo>
                    <a:pt x="151" y="32"/>
                  </a:lnTo>
                  <a:lnTo>
                    <a:pt x="113" y="30"/>
                  </a:lnTo>
                  <a:lnTo>
                    <a:pt x="102" y="26"/>
                  </a:lnTo>
                  <a:lnTo>
                    <a:pt x="93" y="26"/>
                  </a:lnTo>
                  <a:lnTo>
                    <a:pt x="82" y="19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9" y="7"/>
                  </a:lnTo>
                  <a:lnTo>
                    <a:pt x="88" y="48"/>
                  </a:lnTo>
                  <a:lnTo>
                    <a:pt x="85" y="83"/>
                  </a:lnTo>
                  <a:lnTo>
                    <a:pt x="76" y="104"/>
                  </a:lnTo>
                  <a:lnTo>
                    <a:pt x="66" y="129"/>
                  </a:lnTo>
                  <a:lnTo>
                    <a:pt x="40" y="161"/>
                  </a:lnTo>
                  <a:lnTo>
                    <a:pt x="6" y="180"/>
                  </a:lnTo>
                  <a:lnTo>
                    <a:pt x="0" y="180"/>
                  </a:lnTo>
                  <a:lnTo>
                    <a:pt x="37" y="167"/>
                  </a:lnTo>
                  <a:lnTo>
                    <a:pt x="178" y="104"/>
                  </a:lnTo>
                  <a:lnTo>
                    <a:pt x="156" y="128"/>
                  </a:lnTo>
                  <a:lnTo>
                    <a:pt x="106" y="185"/>
                  </a:lnTo>
                  <a:lnTo>
                    <a:pt x="70" y="220"/>
                  </a:lnTo>
                  <a:lnTo>
                    <a:pt x="50" y="2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6213AB3F-FF47-4DFD-B453-0EE71068F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0275" y="646113"/>
              <a:ext cx="242888" cy="231775"/>
            </a:xfrm>
            <a:custGeom>
              <a:avLst/>
              <a:gdLst>
                <a:gd name="T0" fmla="*/ 459 w 459"/>
                <a:gd name="T1" fmla="*/ 0 h 438"/>
                <a:gd name="T2" fmla="*/ 459 w 459"/>
                <a:gd name="T3" fmla="*/ 1 h 438"/>
                <a:gd name="T4" fmla="*/ 459 w 459"/>
                <a:gd name="T5" fmla="*/ 11 h 438"/>
                <a:gd name="T6" fmla="*/ 459 w 459"/>
                <a:gd name="T7" fmla="*/ 0 h 438"/>
                <a:gd name="T8" fmla="*/ 397 w 459"/>
                <a:gd name="T9" fmla="*/ 66 h 438"/>
                <a:gd name="T10" fmla="*/ 349 w 459"/>
                <a:gd name="T11" fmla="*/ 126 h 438"/>
                <a:gd name="T12" fmla="*/ 297 w 459"/>
                <a:gd name="T13" fmla="*/ 159 h 438"/>
                <a:gd name="T14" fmla="*/ 254 w 459"/>
                <a:gd name="T15" fmla="*/ 178 h 438"/>
                <a:gd name="T16" fmla="*/ 225 w 459"/>
                <a:gd name="T17" fmla="*/ 198 h 438"/>
                <a:gd name="T18" fmla="*/ 171 w 459"/>
                <a:gd name="T19" fmla="*/ 244 h 438"/>
                <a:gd name="T20" fmla="*/ 123 w 459"/>
                <a:gd name="T21" fmla="*/ 291 h 438"/>
                <a:gd name="T22" fmla="*/ 88 w 459"/>
                <a:gd name="T23" fmla="*/ 337 h 438"/>
                <a:gd name="T24" fmla="*/ 76 w 459"/>
                <a:gd name="T25" fmla="*/ 356 h 438"/>
                <a:gd name="T26" fmla="*/ 95 w 459"/>
                <a:gd name="T27" fmla="*/ 337 h 438"/>
                <a:gd name="T28" fmla="*/ 123 w 459"/>
                <a:gd name="T29" fmla="*/ 298 h 438"/>
                <a:gd name="T30" fmla="*/ 126 w 459"/>
                <a:gd name="T31" fmla="*/ 280 h 438"/>
                <a:gd name="T32" fmla="*/ 105 w 459"/>
                <a:gd name="T33" fmla="*/ 318 h 438"/>
                <a:gd name="T34" fmla="*/ 58 w 459"/>
                <a:gd name="T35" fmla="*/ 376 h 438"/>
                <a:gd name="T36" fmla="*/ 50 w 459"/>
                <a:gd name="T37" fmla="*/ 382 h 438"/>
                <a:gd name="T38" fmla="*/ 37 w 459"/>
                <a:gd name="T39" fmla="*/ 395 h 438"/>
                <a:gd name="T40" fmla="*/ 0 w 459"/>
                <a:gd name="T41" fmla="*/ 433 h 438"/>
                <a:gd name="T42" fmla="*/ 3 w 459"/>
                <a:gd name="T43" fmla="*/ 438 h 438"/>
                <a:gd name="T44" fmla="*/ 16 w 459"/>
                <a:gd name="T45" fmla="*/ 436 h 438"/>
                <a:gd name="T46" fmla="*/ 49 w 459"/>
                <a:gd name="T47" fmla="*/ 422 h 438"/>
                <a:gd name="T48" fmla="*/ 148 w 459"/>
                <a:gd name="T49" fmla="*/ 347 h 438"/>
                <a:gd name="T50" fmla="*/ 310 w 459"/>
                <a:gd name="T51" fmla="*/ 195 h 438"/>
                <a:gd name="T52" fmla="*/ 410 w 459"/>
                <a:gd name="T53" fmla="*/ 82 h 438"/>
                <a:gd name="T54" fmla="*/ 450 w 459"/>
                <a:gd name="T55" fmla="*/ 20 h 438"/>
                <a:gd name="T56" fmla="*/ 459 w 459"/>
                <a:gd name="T5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9" h="438">
                  <a:moveTo>
                    <a:pt x="459" y="0"/>
                  </a:moveTo>
                  <a:lnTo>
                    <a:pt x="459" y="1"/>
                  </a:lnTo>
                  <a:lnTo>
                    <a:pt x="459" y="11"/>
                  </a:lnTo>
                  <a:lnTo>
                    <a:pt x="459" y="0"/>
                  </a:lnTo>
                  <a:lnTo>
                    <a:pt x="397" y="66"/>
                  </a:lnTo>
                  <a:lnTo>
                    <a:pt x="349" y="126"/>
                  </a:lnTo>
                  <a:lnTo>
                    <a:pt x="297" y="159"/>
                  </a:lnTo>
                  <a:lnTo>
                    <a:pt x="254" y="178"/>
                  </a:lnTo>
                  <a:lnTo>
                    <a:pt x="225" y="198"/>
                  </a:lnTo>
                  <a:lnTo>
                    <a:pt x="171" y="244"/>
                  </a:lnTo>
                  <a:lnTo>
                    <a:pt x="123" y="291"/>
                  </a:lnTo>
                  <a:lnTo>
                    <a:pt x="88" y="337"/>
                  </a:lnTo>
                  <a:lnTo>
                    <a:pt x="76" y="356"/>
                  </a:lnTo>
                  <a:lnTo>
                    <a:pt x="95" y="337"/>
                  </a:lnTo>
                  <a:lnTo>
                    <a:pt x="123" y="298"/>
                  </a:lnTo>
                  <a:lnTo>
                    <a:pt x="126" y="280"/>
                  </a:lnTo>
                  <a:lnTo>
                    <a:pt x="105" y="318"/>
                  </a:lnTo>
                  <a:lnTo>
                    <a:pt x="58" y="376"/>
                  </a:lnTo>
                  <a:lnTo>
                    <a:pt x="50" y="382"/>
                  </a:lnTo>
                  <a:lnTo>
                    <a:pt x="37" y="395"/>
                  </a:lnTo>
                  <a:lnTo>
                    <a:pt x="0" y="433"/>
                  </a:lnTo>
                  <a:lnTo>
                    <a:pt x="3" y="438"/>
                  </a:lnTo>
                  <a:lnTo>
                    <a:pt x="16" y="436"/>
                  </a:lnTo>
                  <a:lnTo>
                    <a:pt x="49" y="422"/>
                  </a:lnTo>
                  <a:lnTo>
                    <a:pt x="148" y="347"/>
                  </a:lnTo>
                  <a:lnTo>
                    <a:pt x="310" y="195"/>
                  </a:lnTo>
                  <a:lnTo>
                    <a:pt x="410" y="82"/>
                  </a:lnTo>
                  <a:lnTo>
                    <a:pt x="450" y="2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999DC960-B689-4E07-82E0-E9CA5CCB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1800" y="671513"/>
              <a:ext cx="107950" cy="122238"/>
            </a:xfrm>
            <a:custGeom>
              <a:avLst/>
              <a:gdLst>
                <a:gd name="T0" fmla="*/ 205 w 205"/>
                <a:gd name="T1" fmla="*/ 0 h 230"/>
                <a:gd name="T2" fmla="*/ 205 w 205"/>
                <a:gd name="T3" fmla="*/ 3 h 230"/>
                <a:gd name="T4" fmla="*/ 195 w 205"/>
                <a:gd name="T5" fmla="*/ 32 h 230"/>
                <a:gd name="T6" fmla="*/ 179 w 205"/>
                <a:gd name="T7" fmla="*/ 52 h 230"/>
                <a:gd name="T8" fmla="*/ 141 w 205"/>
                <a:gd name="T9" fmla="*/ 89 h 230"/>
                <a:gd name="T10" fmla="*/ 102 w 205"/>
                <a:gd name="T11" fmla="*/ 128 h 230"/>
                <a:gd name="T12" fmla="*/ 65 w 205"/>
                <a:gd name="T13" fmla="*/ 167 h 230"/>
                <a:gd name="T14" fmla="*/ 26 w 205"/>
                <a:gd name="T15" fmla="*/ 204 h 230"/>
                <a:gd name="T16" fmla="*/ 0 w 205"/>
                <a:gd name="T17" fmla="*/ 230 h 230"/>
                <a:gd name="T18" fmla="*/ 0 w 205"/>
                <a:gd name="T19" fmla="*/ 227 h 230"/>
                <a:gd name="T20" fmla="*/ 10 w 205"/>
                <a:gd name="T21" fmla="*/ 198 h 230"/>
                <a:gd name="T22" fmla="*/ 26 w 205"/>
                <a:gd name="T23" fmla="*/ 180 h 230"/>
                <a:gd name="T24" fmla="*/ 42 w 205"/>
                <a:gd name="T25" fmla="*/ 159 h 230"/>
                <a:gd name="T26" fmla="*/ 62 w 205"/>
                <a:gd name="T27" fmla="*/ 112 h 230"/>
                <a:gd name="T28" fmla="*/ 78 w 205"/>
                <a:gd name="T29" fmla="*/ 76 h 230"/>
                <a:gd name="T30" fmla="*/ 115 w 205"/>
                <a:gd name="T31" fmla="*/ 39 h 230"/>
                <a:gd name="T32" fmla="*/ 154 w 205"/>
                <a:gd name="T33" fmla="*/ 0 h 230"/>
                <a:gd name="T34" fmla="*/ 205 w 205"/>
                <a:gd name="T3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" h="230">
                  <a:moveTo>
                    <a:pt x="205" y="0"/>
                  </a:moveTo>
                  <a:lnTo>
                    <a:pt x="205" y="3"/>
                  </a:lnTo>
                  <a:lnTo>
                    <a:pt x="195" y="32"/>
                  </a:lnTo>
                  <a:lnTo>
                    <a:pt x="179" y="52"/>
                  </a:lnTo>
                  <a:lnTo>
                    <a:pt x="141" y="89"/>
                  </a:lnTo>
                  <a:lnTo>
                    <a:pt x="102" y="128"/>
                  </a:lnTo>
                  <a:lnTo>
                    <a:pt x="65" y="167"/>
                  </a:lnTo>
                  <a:lnTo>
                    <a:pt x="26" y="204"/>
                  </a:lnTo>
                  <a:lnTo>
                    <a:pt x="0" y="230"/>
                  </a:lnTo>
                  <a:lnTo>
                    <a:pt x="0" y="227"/>
                  </a:lnTo>
                  <a:lnTo>
                    <a:pt x="10" y="198"/>
                  </a:lnTo>
                  <a:lnTo>
                    <a:pt x="26" y="180"/>
                  </a:lnTo>
                  <a:lnTo>
                    <a:pt x="42" y="159"/>
                  </a:lnTo>
                  <a:lnTo>
                    <a:pt x="62" y="112"/>
                  </a:lnTo>
                  <a:lnTo>
                    <a:pt x="78" y="76"/>
                  </a:lnTo>
                  <a:lnTo>
                    <a:pt x="115" y="39"/>
                  </a:lnTo>
                  <a:lnTo>
                    <a:pt x="154" y="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939959A6-632F-40F8-8873-1804359D8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688" y="631825"/>
              <a:ext cx="242888" cy="215900"/>
            </a:xfrm>
            <a:custGeom>
              <a:avLst/>
              <a:gdLst>
                <a:gd name="T0" fmla="*/ 459 w 459"/>
                <a:gd name="T1" fmla="*/ 0 h 408"/>
                <a:gd name="T2" fmla="*/ 438 w 459"/>
                <a:gd name="T3" fmla="*/ 29 h 408"/>
                <a:gd name="T4" fmla="*/ 380 w 459"/>
                <a:gd name="T5" fmla="*/ 92 h 408"/>
                <a:gd name="T6" fmla="*/ 287 w 459"/>
                <a:gd name="T7" fmla="*/ 175 h 408"/>
                <a:gd name="T8" fmla="*/ 256 w 459"/>
                <a:gd name="T9" fmla="*/ 204 h 408"/>
                <a:gd name="T10" fmla="*/ 236 w 459"/>
                <a:gd name="T11" fmla="*/ 223 h 408"/>
                <a:gd name="T12" fmla="*/ 185 w 459"/>
                <a:gd name="T13" fmla="*/ 251 h 408"/>
                <a:gd name="T14" fmla="*/ 115 w 459"/>
                <a:gd name="T15" fmla="*/ 277 h 408"/>
                <a:gd name="T16" fmla="*/ 102 w 459"/>
                <a:gd name="T17" fmla="*/ 280 h 408"/>
                <a:gd name="T18" fmla="*/ 0 w 459"/>
                <a:gd name="T19" fmla="*/ 408 h 408"/>
                <a:gd name="T20" fmla="*/ 20 w 459"/>
                <a:gd name="T21" fmla="*/ 400 h 408"/>
                <a:gd name="T22" fmla="*/ 129 w 459"/>
                <a:gd name="T23" fmla="*/ 327 h 408"/>
                <a:gd name="T24" fmla="*/ 277 w 459"/>
                <a:gd name="T25" fmla="*/ 208 h 408"/>
                <a:gd name="T26" fmla="*/ 382 w 459"/>
                <a:gd name="T27" fmla="*/ 103 h 408"/>
                <a:gd name="T28" fmla="*/ 439 w 459"/>
                <a:gd name="T29" fmla="*/ 33 h 408"/>
                <a:gd name="T30" fmla="*/ 459 w 459"/>
                <a:gd name="T3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9" h="408">
                  <a:moveTo>
                    <a:pt x="459" y="0"/>
                  </a:moveTo>
                  <a:lnTo>
                    <a:pt x="438" y="29"/>
                  </a:lnTo>
                  <a:lnTo>
                    <a:pt x="380" y="92"/>
                  </a:lnTo>
                  <a:lnTo>
                    <a:pt x="287" y="175"/>
                  </a:lnTo>
                  <a:lnTo>
                    <a:pt x="256" y="204"/>
                  </a:lnTo>
                  <a:lnTo>
                    <a:pt x="236" y="223"/>
                  </a:lnTo>
                  <a:lnTo>
                    <a:pt x="185" y="251"/>
                  </a:lnTo>
                  <a:lnTo>
                    <a:pt x="115" y="277"/>
                  </a:lnTo>
                  <a:lnTo>
                    <a:pt x="102" y="280"/>
                  </a:lnTo>
                  <a:lnTo>
                    <a:pt x="0" y="408"/>
                  </a:lnTo>
                  <a:lnTo>
                    <a:pt x="20" y="400"/>
                  </a:lnTo>
                  <a:lnTo>
                    <a:pt x="129" y="327"/>
                  </a:lnTo>
                  <a:lnTo>
                    <a:pt x="277" y="208"/>
                  </a:lnTo>
                  <a:lnTo>
                    <a:pt x="382" y="103"/>
                  </a:lnTo>
                  <a:lnTo>
                    <a:pt x="439" y="3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D5DD9C-CD4E-4C6F-BE19-A18AEDDD3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2513" y="-3711574"/>
              <a:ext cx="1201735" cy="1096168"/>
            </a:xfrm>
            <a:custGeom>
              <a:avLst/>
              <a:gdLst>
                <a:gd name="T0" fmla="*/ 322 w 2489"/>
                <a:gd name="T1" fmla="*/ 2102 h 2178"/>
                <a:gd name="T2" fmla="*/ 299 w 2489"/>
                <a:gd name="T3" fmla="*/ 1752 h 2178"/>
                <a:gd name="T4" fmla="*/ 298 w 2489"/>
                <a:gd name="T5" fmla="*/ 1684 h 2178"/>
                <a:gd name="T6" fmla="*/ 345 w 2489"/>
                <a:gd name="T7" fmla="*/ 1630 h 2178"/>
                <a:gd name="T8" fmla="*/ 414 w 2489"/>
                <a:gd name="T9" fmla="*/ 1548 h 2178"/>
                <a:gd name="T10" fmla="*/ 448 w 2489"/>
                <a:gd name="T11" fmla="*/ 1446 h 2178"/>
                <a:gd name="T12" fmla="*/ 450 w 2489"/>
                <a:gd name="T13" fmla="*/ 1353 h 2178"/>
                <a:gd name="T14" fmla="*/ 467 w 2489"/>
                <a:gd name="T15" fmla="*/ 1188 h 2178"/>
                <a:gd name="T16" fmla="*/ 486 w 2489"/>
                <a:gd name="T17" fmla="*/ 1122 h 2178"/>
                <a:gd name="T18" fmla="*/ 576 w 2489"/>
                <a:gd name="T19" fmla="*/ 1026 h 2178"/>
                <a:gd name="T20" fmla="*/ 679 w 2489"/>
                <a:gd name="T21" fmla="*/ 1006 h 2178"/>
                <a:gd name="T22" fmla="*/ 887 w 2489"/>
                <a:gd name="T23" fmla="*/ 1020 h 2178"/>
                <a:gd name="T24" fmla="*/ 1527 w 2489"/>
                <a:gd name="T25" fmla="*/ 1007 h 2178"/>
                <a:gd name="T26" fmla="*/ 1924 w 2489"/>
                <a:gd name="T27" fmla="*/ 1039 h 2178"/>
                <a:gd name="T28" fmla="*/ 2014 w 2489"/>
                <a:gd name="T29" fmla="*/ 1072 h 2178"/>
                <a:gd name="T30" fmla="*/ 2073 w 2489"/>
                <a:gd name="T31" fmla="*/ 1158 h 2178"/>
                <a:gd name="T32" fmla="*/ 2057 w 2489"/>
                <a:gd name="T33" fmla="*/ 1287 h 2178"/>
                <a:gd name="T34" fmla="*/ 2064 w 2489"/>
                <a:gd name="T35" fmla="*/ 1397 h 2178"/>
                <a:gd name="T36" fmla="*/ 2116 w 2489"/>
                <a:gd name="T37" fmla="*/ 1446 h 2178"/>
                <a:gd name="T38" fmla="*/ 2178 w 2489"/>
                <a:gd name="T39" fmla="*/ 1488 h 2178"/>
                <a:gd name="T40" fmla="*/ 2183 w 2489"/>
                <a:gd name="T41" fmla="*/ 1515 h 2178"/>
                <a:gd name="T42" fmla="*/ 2209 w 2489"/>
                <a:gd name="T43" fmla="*/ 2178 h 2178"/>
                <a:gd name="T44" fmla="*/ 2324 w 2489"/>
                <a:gd name="T45" fmla="*/ 1859 h 2178"/>
                <a:gd name="T46" fmla="*/ 2460 w 2489"/>
                <a:gd name="T47" fmla="*/ 1251 h 2178"/>
                <a:gd name="T48" fmla="*/ 2489 w 2489"/>
                <a:gd name="T49" fmla="*/ 935 h 2178"/>
                <a:gd name="T50" fmla="*/ 2423 w 2489"/>
                <a:gd name="T51" fmla="*/ 654 h 2178"/>
                <a:gd name="T52" fmla="*/ 2255 w 2489"/>
                <a:gd name="T53" fmla="*/ 406 h 2178"/>
                <a:gd name="T54" fmla="*/ 2056 w 2489"/>
                <a:gd name="T55" fmla="*/ 240 h 2178"/>
                <a:gd name="T56" fmla="*/ 1944 w 2489"/>
                <a:gd name="T57" fmla="*/ 168 h 2178"/>
                <a:gd name="T58" fmla="*/ 1663 w 2489"/>
                <a:gd name="T59" fmla="*/ 53 h 2178"/>
                <a:gd name="T60" fmla="*/ 1324 w 2489"/>
                <a:gd name="T61" fmla="*/ 0 h 2178"/>
                <a:gd name="T62" fmla="*/ 998 w 2489"/>
                <a:gd name="T63" fmla="*/ 16 h 2178"/>
                <a:gd name="T64" fmla="*/ 781 w 2489"/>
                <a:gd name="T65" fmla="*/ 62 h 2178"/>
                <a:gd name="T66" fmla="*/ 615 w 2489"/>
                <a:gd name="T67" fmla="*/ 136 h 2178"/>
                <a:gd name="T68" fmla="*/ 460 w 2489"/>
                <a:gd name="T69" fmla="*/ 250 h 2178"/>
                <a:gd name="T70" fmla="*/ 378 w 2489"/>
                <a:gd name="T71" fmla="*/ 384 h 2178"/>
                <a:gd name="T72" fmla="*/ 365 w 2489"/>
                <a:gd name="T73" fmla="*/ 549 h 2178"/>
                <a:gd name="T74" fmla="*/ 368 w 2489"/>
                <a:gd name="T75" fmla="*/ 597 h 2178"/>
                <a:gd name="T76" fmla="*/ 288 w 2489"/>
                <a:gd name="T77" fmla="*/ 611 h 2178"/>
                <a:gd name="T78" fmla="*/ 186 w 2489"/>
                <a:gd name="T79" fmla="*/ 676 h 2178"/>
                <a:gd name="T80" fmla="*/ 71 w 2489"/>
                <a:gd name="T81" fmla="*/ 822 h 2178"/>
                <a:gd name="T82" fmla="*/ 28 w 2489"/>
                <a:gd name="T83" fmla="*/ 907 h 2178"/>
                <a:gd name="T84" fmla="*/ 1 w 2489"/>
                <a:gd name="T85" fmla="*/ 1042 h 2178"/>
                <a:gd name="T86" fmla="*/ 10 w 2489"/>
                <a:gd name="T87" fmla="*/ 1235 h 2178"/>
                <a:gd name="T88" fmla="*/ 113 w 2489"/>
                <a:gd name="T89" fmla="*/ 1631 h 2178"/>
                <a:gd name="T90" fmla="*/ 220 w 2489"/>
                <a:gd name="T91" fmla="*/ 1924 h 2178"/>
                <a:gd name="T92" fmla="*/ 202 w 2489"/>
                <a:gd name="T93" fmla="*/ 1970 h 2178"/>
                <a:gd name="T94" fmla="*/ 212 w 2489"/>
                <a:gd name="T95" fmla="*/ 2073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89" h="2178">
                  <a:moveTo>
                    <a:pt x="220" y="2102"/>
                  </a:moveTo>
                  <a:lnTo>
                    <a:pt x="322" y="2102"/>
                  </a:lnTo>
                  <a:lnTo>
                    <a:pt x="319" y="1981"/>
                  </a:lnTo>
                  <a:lnTo>
                    <a:pt x="299" y="1752"/>
                  </a:lnTo>
                  <a:lnTo>
                    <a:pt x="296" y="1694"/>
                  </a:lnTo>
                  <a:lnTo>
                    <a:pt x="298" y="1684"/>
                  </a:lnTo>
                  <a:lnTo>
                    <a:pt x="311" y="1664"/>
                  </a:lnTo>
                  <a:lnTo>
                    <a:pt x="345" y="1630"/>
                  </a:lnTo>
                  <a:lnTo>
                    <a:pt x="388" y="1585"/>
                  </a:lnTo>
                  <a:lnTo>
                    <a:pt x="414" y="1548"/>
                  </a:lnTo>
                  <a:lnTo>
                    <a:pt x="436" y="1501"/>
                  </a:lnTo>
                  <a:lnTo>
                    <a:pt x="448" y="1446"/>
                  </a:lnTo>
                  <a:lnTo>
                    <a:pt x="450" y="1413"/>
                  </a:lnTo>
                  <a:lnTo>
                    <a:pt x="450" y="1353"/>
                  </a:lnTo>
                  <a:lnTo>
                    <a:pt x="456" y="1253"/>
                  </a:lnTo>
                  <a:lnTo>
                    <a:pt x="467" y="1188"/>
                  </a:lnTo>
                  <a:lnTo>
                    <a:pt x="476" y="1158"/>
                  </a:lnTo>
                  <a:lnTo>
                    <a:pt x="486" y="1122"/>
                  </a:lnTo>
                  <a:lnTo>
                    <a:pt x="523" y="1065"/>
                  </a:lnTo>
                  <a:lnTo>
                    <a:pt x="576" y="1026"/>
                  </a:lnTo>
                  <a:lnTo>
                    <a:pt x="642" y="1007"/>
                  </a:lnTo>
                  <a:lnTo>
                    <a:pt x="679" y="1006"/>
                  </a:lnTo>
                  <a:lnTo>
                    <a:pt x="740" y="1013"/>
                  </a:lnTo>
                  <a:lnTo>
                    <a:pt x="887" y="1020"/>
                  </a:lnTo>
                  <a:lnTo>
                    <a:pt x="1150" y="1017"/>
                  </a:lnTo>
                  <a:lnTo>
                    <a:pt x="1527" y="1007"/>
                  </a:lnTo>
                  <a:lnTo>
                    <a:pt x="1782" y="1017"/>
                  </a:lnTo>
                  <a:lnTo>
                    <a:pt x="1924" y="1039"/>
                  </a:lnTo>
                  <a:lnTo>
                    <a:pt x="1980" y="1056"/>
                  </a:lnTo>
                  <a:lnTo>
                    <a:pt x="2014" y="1072"/>
                  </a:lnTo>
                  <a:lnTo>
                    <a:pt x="2057" y="1110"/>
                  </a:lnTo>
                  <a:lnTo>
                    <a:pt x="2073" y="1158"/>
                  </a:lnTo>
                  <a:lnTo>
                    <a:pt x="2073" y="1208"/>
                  </a:lnTo>
                  <a:lnTo>
                    <a:pt x="2057" y="1287"/>
                  </a:lnTo>
                  <a:lnTo>
                    <a:pt x="2050" y="1359"/>
                  </a:lnTo>
                  <a:lnTo>
                    <a:pt x="2064" y="1397"/>
                  </a:lnTo>
                  <a:lnTo>
                    <a:pt x="2082" y="1413"/>
                  </a:lnTo>
                  <a:lnTo>
                    <a:pt x="2116" y="1446"/>
                  </a:lnTo>
                  <a:lnTo>
                    <a:pt x="2159" y="1478"/>
                  </a:lnTo>
                  <a:lnTo>
                    <a:pt x="2178" y="1488"/>
                  </a:lnTo>
                  <a:lnTo>
                    <a:pt x="2183" y="1499"/>
                  </a:lnTo>
                  <a:lnTo>
                    <a:pt x="2183" y="1515"/>
                  </a:lnTo>
                  <a:lnTo>
                    <a:pt x="2196" y="1821"/>
                  </a:lnTo>
                  <a:lnTo>
                    <a:pt x="2209" y="2178"/>
                  </a:lnTo>
                  <a:lnTo>
                    <a:pt x="2259" y="2178"/>
                  </a:lnTo>
                  <a:lnTo>
                    <a:pt x="2324" y="1859"/>
                  </a:lnTo>
                  <a:lnTo>
                    <a:pt x="2439" y="1337"/>
                  </a:lnTo>
                  <a:lnTo>
                    <a:pt x="2460" y="1251"/>
                  </a:lnTo>
                  <a:lnTo>
                    <a:pt x="2486" y="1089"/>
                  </a:lnTo>
                  <a:lnTo>
                    <a:pt x="2489" y="935"/>
                  </a:lnTo>
                  <a:lnTo>
                    <a:pt x="2469" y="791"/>
                  </a:lnTo>
                  <a:lnTo>
                    <a:pt x="2423" y="654"/>
                  </a:lnTo>
                  <a:lnTo>
                    <a:pt x="2351" y="525"/>
                  </a:lnTo>
                  <a:lnTo>
                    <a:pt x="2255" y="406"/>
                  </a:lnTo>
                  <a:lnTo>
                    <a:pt x="2130" y="293"/>
                  </a:lnTo>
                  <a:lnTo>
                    <a:pt x="2056" y="240"/>
                  </a:lnTo>
                  <a:lnTo>
                    <a:pt x="2020" y="214"/>
                  </a:lnTo>
                  <a:lnTo>
                    <a:pt x="1944" y="168"/>
                  </a:lnTo>
                  <a:lnTo>
                    <a:pt x="1826" y="109"/>
                  </a:lnTo>
                  <a:lnTo>
                    <a:pt x="1663" y="53"/>
                  </a:lnTo>
                  <a:lnTo>
                    <a:pt x="1494" y="17"/>
                  </a:lnTo>
                  <a:lnTo>
                    <a:pt x="1324" y="0"/>
                  </a:lnTo>
                  <a:lnTo>
                    <a:pt x="1158" y="0"/>
                  </a:lnTo>
                  <a:lnTo>
                    <a:pt x="998" y="16"/>
                  </a:lnTo>
                  <a:lnTo>
                    <a:pt x="850" y="43"/>
                  </a:lnTo>
                  <a:lnTo>
                    <a:pt x="781" y="62"/>
                  </a:lnTo>
                  <a:lnTo>
                    <a:pt x="721" y="86"/>
                  </a:lnTo>
                  <a:lnTo>
                    <a:pt x="615" y="136"/>
                  </a:lnTo>
                  <a:lnTo>
                    <a:pt x="529" y="191"/>
                  </a:lnTo>
                  <a:lnTo>
                    <a:pt x="460" y="250"/>
                  </a:lnTo>
                  <a:lnTo>
                    <a:pt x="410" y="314"/>
                  </a:lnTo>
                  <a:lnTo>
                    <a:pt x="378" y="384"/>
                  </a:lnTo>
                  <a:lnTo>
                    <a:pt x="362" y="463"/>
                  </a:lnTo>
                  <a:lnTo>
                    <a:pt x="365" y="549"/>
                  </a:lnTo>
                  <a:lnTo>
                    <a:pt x="374" y="597"/>
                  </a:lnTo>
                  <a:lnTo>
                    <a:pt x="368" y="597"/>
                  </a:lnTo>
                  <a:lnTo>
                    <a:pt x="328" y="600"/>
                  </a:lnTo>
                  <a:lnTo>
                    <a:pt x="288" y="611"/>
                  </a:lnTo>
                  <a:lnTo>
                    <a:pt x="241" y="636"/>
                  </a:lnTo>
                  <a:lnTo>
                    <a:pt x="186" y="676"/>
                  </a:lnTo>
                  <a:lnTo>
                    <a:pt x="129" y="737"/>
                  </a:lnTo>
                  <a:lnTo>
                    <a:pt x="71" y="822"/>
                  </a:lnTo>
                  <a:lnTo>
                    <a:pt x="41" y="878"/>
                  </a:lnTo>
                  <a:lnTo>
                    <a:pt x="28" y="907"/>
                  </a:lnTo>
                  <a:lnTo>
                    <a:pt x="10" y="971"/>
                  </a:lnTo>
                  <a:lnTo>
                    <a:pt x="1" y="1042"/>
                  </a:lnTo>
                  <a:lnTo>
                    <a:pt x="0" y="1116"/>
                  </a:lnTo>
                  <a:lnTo>
                    <a:pt x="10" y="1235"/>
                  </a:lnTo>
                  <a:lnTo>
                    <a:pt x="43" y="1397"/>
                  </a:lnTo>
                  <a:lnTo>
                    <a:pt x="113" y="1631"/>
                  </a:lnTo>
                  <a:lnTo>
                    <a:pt x="202" y="1868"/>
                  </a:lnTo>
                  <a:lnTo>
                    <a:pt x="220" y="1924"/>
                  </a:lnTo>
                  <a:lnTo>
                    <a:pt x="212" y="1934"/>
                  </a:lnTo>
                  <a:lnTo>
                    <a:pt x="202" y="1970"/>
                  </a:lnTo>
                  <a:lnTo>
                    <a:pt x="202" y="2019"/>
                  </a:lnTo>
                  <a:lnTo>
                    <a:pt x="212" y="2073"/>
                  </a:lnTo>
                  <a:lnTo>
                    <a:pt x="220" y="210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31" name="Freeform 10">
            <a:extLst>
              <a:ext uri="{FF2B5EF4-FFF2-40B4-BE49-F238E27FC236}">
                <a16:creationId xmlns:a16="http://schemas.microsoft.com/office/drawing/2014/main" id="{E9013A58-1D91-4F00-BBFE-DDFD6CF76C9A}"/>
              </a:ext>
            </a:extLst>
          </p:cNvPr>
          <p:cNvSpPr>
            <a:spLocks/>
          </p:cNvSpPr>
          <p:nvPr/>
        </p:nvSpPr>
        <p:spPr bwMode="auto">
          <a:xfrm>
            <a:off x="5938295" y="946528"/>
            <a:ext cx="86453" cy="93810"/>
          </a:xfrm>
          <a:custGeom>
            <a:avLst/>
            <a:gdLst>
              <a:gd name="T0" fmla="*/ 185 w 185"/>
              <a:gd name="T1" fmla="*/ 102 h 204"/>
              <a:gd name="T2" fmla="*/ 184 w 185"/>
              <a:gd name="T3" fmla="*/ 122 h 204"/>
              <a:gd name="T4" fmla="*/ 171 w 185"/>
              <a:gd name="T5" fmla="*/ 159 h 204"/>
              <a:gd name="T6" fmla="*/ 145 w 185"/>
              <a:gd name="T7" fmla="*/ 187 h 204"/>
              <a:gd name="T8" fmla="*/ 112 w 185"/>
              <a:gd name="T9" fmla="*/ 202 h 204"/>
              <a:gd name="T10" fmla="*/ 93 w 185"/>
              <a:gd name="T11" fmla="*/ 204 h 204"/>
              <a:gd name="T12" fmla="*/ 73 w 185"/>
              <a:gd name="T13" fmla="*/ 202 h 204"/>
              <a:gd name="T14" fmla="*/ 40 w 185"/>
              <a:gd name="T15" fmla="*/ 187 h 204"/>
              <a:gd name="T16" fmla="*/ 14 w 185"/>
              <a:gd name="T17" fmla="*/ 159 h 204"/>
              <a:gd name="T18" fmla="*/ 1 w 185"/>
              <a:gd name="T19" fmla="*/ 122 h 204"/>
              <a:gd name="T20" fmla="*/ 0 w 185"/>
              <a:gd name="T21" fmla="*/ 102 h 204"/>
              <a:gd name="T22" fmla="*/ 1 w 185"/>
              <a:gd name="T23" fmla="*/ 81 h 204"/>
              <a:gd name="T24" fmla="*/ 14 w 185"/>
              <a:gd name="T25" fmla="*/ 44 h 204"/>
              <a:gd name="T26" fmla="*/ 40 w 185"/>
              <a:gd name="T27" fmla="*/ 17 h 204"/>
              <a:gd name="T28" fmla="*/ 73 w 185"/>
              <a:gd name="T29" fmla="*/ 1 h 204"/>
              <a:gd name="T30" fmla="*/ 93 w 185"/>
              <a:gd name="T31" fmla="*/ 0 h 204"/>
              <a:gd name="T32" fmla="*/ 112 w 185"/>
              <a:gd name="T33" fmla="*/ 1 h 204"/>
              <a:gd name="T34" fmla="*/ 145 w 185"/>
              <a:gd name="T35" fmla="*/ 17 h 204"/>
              <a:gd name="T36" fmla="*/ 171 w 185"/>
              <a:gd name="T37" fmla="*/ 44 h 204"/>
              <a:gd name="T38" fmla="*/ 184 w 185"/>
              <a:gd name="T39" fmla="*/ 81 h 204"/>
              <a:gd name="T40" fmla="*/ 185 w 185"/>
              <a:gd name="T41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5" h="204">
                <a:moveTo>
                  <a:pt x="185" y="102"/>
                </a:moveTo>
                <a:lnTo>
                  <a:pt x="184" y="122"/>
                </a:lnTo>
                <a:lnTo>
                  <a:pt x="171" y="159"/>
                </a:lnTo>
                <a:lnTo>
                  <a:pt x="145" y="187"/>
                </a:lnTo>
                <a:lnTo>
                  <a:pt x="112" y="202"/>
                </a:lnTo>
                <a:lnTo>
                  <a:pt x="93" y="204"/>
                </a:lnTo>
                <a:lnTo>
                  <a:pt x="73" y="202"/>
                </a:lnTo>
                <a:lnTo>
                  <a:pt x="40" y="187"/>
                </a:lnTo>
                <a:lnTo>
                  <a:pt x="14" y="159"/>
                </a:lnTo>
                <a:lnTo>
                  <a:pt x="1" y="122"/>
                </a:lnTo>
                <a:lnTo>
                  <a:pt x="0" y="102"/>
                </a:lnTo>
                <a:lnTo>
                  <a:pt x="1" y="81"/>
                </a:lnTo>
                <a:lnTo>
                  <a:pt x="14" y="44"/>
                </a:lnTo>
                <a:lnTo>
                  <a:pt x="40" y="17"/>
                </a:lnTo>
                <a:lnTo>
                  <a:pt x="73" y="1"/>
                </a:lnTo>
                <a:lnTo>
                  <a:pt x="93" y="0"/>
                </a:lnTo>
                <a:lnTo>
                  <a:pt x="112" y="1"/>
                </a:lnTo>
                <a:lnTo>
                  <a:pt x="145" y="17"/>
                </a:lnTo>
                <a:lnTo>
                  <a:pt x="171" y="44"/>
                </a:lnTo>
                <a:lnTo>
                  <a:pt x="184" y="81"/>
                </a:lnTo>
                <a:lnTo>
                  <a:pt x="185" y="1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2" name="Freeform 11">
            <a:extLst>
              <a:ext uri="{FF2B5EF4-FFF2-40B4-BE49-F238E27FC236}">
                <a16:creationId xmlns:a16="http://schemas.microsoft.com/office/drawing/2014/main" id="{3C100542-C826-4528-B5E8-EEB51870669F}"/>
              </a:ext>
            </a:extLst>
          </p:cNvPr>
          <p:cNvSpPr>
            <a:spLocks/>
          </p:cNvSpPr>
          <p:nvPr/>
        </p:nvSpPr>
        <p:spPr bwMode="auto">
          <a:xfrm>
            <a:off x="5951171" y="959404"/>
            <a:ext cx="25752" cy="25752"/>
          </a:xfrm>
          <a:custGeom>
            <a:avLst/>
            <a:gdLst>
              <a:gd name="T0" fmla="*/ 55 w 55"/>
              <a:gd name="T1" fmla="*/ 28 h 57"/>
              <a:gd name="T2" fmla="*/ 53 w 55"/>
              <a:gd name="T3" fmla="*/ 40 h 57"/>
              <a:gd name="T4" fmla="*/ 38 w 55"/>
              <a:gd name="T5" fmla="*/ 54 h 57"/>
              <a:gd name="T6" fmla="*/ 27 w 55"/>
              <a:gd name="T7" fmla="*/ 57 h 57"/>
              <a:gd name="T8" fmla="*/ 15 w 55"/>
              <a:gd name="T9" fmla="*/ 54 h 57"/>
              <a:gd name="T10" fmla="*/ 1 w 55"/>
              <a:gd name="T11" fmla="*/ 40 h 57"/>
              <a:gd name="T12" fmla="*/ 0 w 55"/>
              <a:gd name="T13" fmla="*/ 28 h 57"/>
              <a:gd name="T14" fmla="*/ 1 w 55"/>
              <a:gd name="T15" fmla="*/ 17 h 57"/>
              <a:gd name="T16" fmla="*/ 15 w 55"/>
              <a:gd name="T17" fmla="*/ 2 h 57"/>
              <a:gd name="T18" fmla="*/ 27 w 55"/>
              <a:gd name="T19" fmla="*/ 0 h 57"/>
              <a:gd name="T20" fmla="*/ 38 w 55"/>
              <a:gd name="T21" fmla="*/ 2 h 57"/>
              <a:gd name="T22" fmla="*/ 53 w 55"/>
              <a:gd name="T23" fmla="*/ 17 h 57"/>
              <a:gd name="T24" fmla="*/ 55 w 55"/>
              <a:gd name="T25" fmla="*/ 28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57">
                <a:moveTo>
                  <a:pt x="55" y="28"/>
                </a:moveTo>
                <a:lnTo>
                  <a:pt x="53" y="40"/>
                </a:lnTo>
                <a:lnTo>
                  <a:pt x="38" y="54"/>
                </a:lnTo>
                <a:lnTo>
                  <a:pt x="27" y="57"/>
                </a:lnTo>
                <a:lnTo>
                  <a:pt x="15" y="54"/>
                </a:lnTo>
                <a:lnTo>
                  <a:pt x="1" y="40"/>
                </a:lnTo>
                <a:lnTo>
                  <a:pt x="0" y="28"/>
                </a:lnTo>
                <a:lnTo>
                  <a:pt x="1" y="17"/>
                </a:lnTo>
                <a:lnTo>
                  <a:pt x="15" y="2"/>
                </a:lnTo>
                <a:lnTo>
                  <a:pt x="27" y="0"/>
                </a:lnTo>
                <a:lnTo>
                  <a:pt x="38" y="2"/>
                </a:lnTo>
                <a:lnTo>
                  <a:pt x="53" y="17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3" name="Freeform 12">
            <a:extLst>
              <a:ext uri="{FF2B5EF4-FFF2-40B4-BE49-F238E27FC236}">
                <a16:creationId xmlns:a16="http://schemas.microsoft.com/office/drawing/2014/main" id="{AC5E28E3-10BF-4C34-9CFC-0410C9953E00}"/>
              </a:ext>
            </a:extLst>
          </p:cNvPr>
          <p:cNvSpPr>
            <a:spLocks/>
          </p:cNvSpPr>
          <p:nvPr/>
        </p:nvSpPr>
        <p:spPr bwMode="auto">
          <a:xfrm>
            <a:off x="5867159" y="880205"/>
            <a:ext cx="205746" cy="86688"/>
          </a:xfrm>
          <a:custGeom>
            <a:avLst/>
            <a:gdLst>
              <a:gd name="T0" fmla="*/ 9 w 306"/>
              <a:gd name="T1" fmla="*/ 121 h 132"/>
              <a:gd name="T2" fmla="*/ 18 w 306"/>
              <a:gd name="T3" fmla="*/ 124 h 132"/>
              <a:gd name="T4" fmla="*/ 37 w 306"/>
              <a:gd name="T5" fmla="*/ 123 h 132"/>
              <a:gd name="T6" fmla="*/ 73 w 306"/>
              <a:gd name="T7" fmla="*/ 112 h 132"/>
              <a:gd name="T8" fmla="*/ 120 w 306"/>
              <a:gd name="T9" fmla="*/ 99 h 132"/>
              <a:gd name="T10" fmla="*/ 159 w 306"/>
              <a:gd name="T11" fmla="*/ 95 h 132"/>
              <a:gd name="T12" fmla="*/ 204 w 306"/>
              <a:gd name="T13" fmla="*/ 100 h 132"/>
              <a:gd name="T14" fmla="*/ 257 w 306"/>
              <a:gd name="T15" fmla="*/ 116 h 132"/>
              <a:gd name="T16" fmla="*/ 286 w 306"/>
              <a:gd name="T17" fmla="*/ 131 h 132"/>
              <a:gd name="T18" fmla="*/ 292 w 306"/>
              <a:gd name="T19" fmla="*/ 132 h 132"/>
              <a:gd name="T20" fmla="*/ 300 w 306"/>
              <a:gd name="T21" fmla="*/ 124 h 132"/>
              <a:gd name="T22" fmla="*/ 306 w 306"/>
              <a:gd name="T23" fmla="*/ 107 h 132"/>
              <a:gd name="T24" fmla="*/ 303 w 306"/>
              <a:gd name="T25" fmla="*/ 83 h 132"/>
              <a:gd name="T26" fmla="*/ 293 w 306"/>
              <a:gd name="T27" fmla="*/ 57 h 132"/>
              <a:gd name="T28" fmla="*/ 273 w 306"/>
              <a:gd name="T29" fmla="*/ 32 h 132"/>
              <a:gd name="T30" fmla="*/ 239 w 306"/>
              <a:gd name="T31" fmla="*/ 12 h 132"/>
              <a:gd name="T32" fmla="*/ 191 w 306"/>
              <a:gd name="T33" fmla="*/ 1 h 132"/>
              <a:gd name="T34" fmla="*/ 160 w 306"/>
              <a:gd name="T35" fmla="*/ 0 h 132"/>
              <a:gd name="T36" fmla="*/ 133 w 306"/>
              <a:gd name="T37" fmla="*/ 0 h 132"/>
              <a:gd name="T38" fmla="*/ 87 w 306"/>
              <a:gd name="T39" fmla="*/ 9 h 132"/>
              <a:gd name="T40" fmla="*/ 52 w 306"/>
              <a:gd name="T41" fmla="*/ 25 h 132"/>
              <a:gd name="T42" fmla="*/ 27 w 306"/>
              <a:gd name="T43" fmla="*/ 45 h 132"/>
              <a:gd name="T44" fmla="*/ 10 w 306"/>
              <a:gd name="T45" fmla="*/ 66 h 132"/>
              <a:gd name="T46" fmla="*/ 2 w 306"/>
              <a:gd name="T47" fmla="*/ 87 h 132"/>
              <a:gd name="T48" fmla="*/ 0 w 306"/>
              <a:gd name="T49" fmla="*/ 105 h 132"/>
              <a:gd name="T50" fmla="*/ 5 w 306"/>
              <a:gd name="T51" fmla="*/ 119 h 132"/>
              <a:gd name="T52" fmla="*/ 9 w 306"/>
              <a:gd name="T53" fmla="*/ 121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06" h="132">
                <a:moveTo>
                  <a:pt x="9" y="121"/>
                </a:moveTo>
                <a:lnTo>
                  <a:pt x="18" y="124"/>
                </a:lnTo>
                <a:lnTo>
                  <a:pt x="37" y="123"/>
                </a:lnTo>
                <a:lnTo>
                  <a:pt x="73" y="112"/>
                </a:lnTo>
                <a:lnTo>
                  <a:pt x="120" y="99"/>
                </a:lnTo>
                <a:lnTo>
                  <a:pt x="159" y="95"/>
                </a:lnTo>
                <a:lnTo>
                  <a:pt x="204" y="100"/>
                </a:lnTo>
                <a:lnTo>
                  <a:pt x="257" y="116"/>
                </a:lnTo>
                <a:lnTo>
                  <a:pt x="286" y="131"/>
                </a:lnTo>
                <a:lnTo>
                  <a:pt x="292" y="132"/>
                </a:lnTo>
                <a:lnTo>
                  <a:pt x="300" y="124"/>
                </a:lnTo>
                <a:lnTo>
                  <a:pt x="306" y="107"/>
                </a:lnTo>
                <a:lnTo>
                  <a:pt x="303" y="83"/>
                </a:lnTo>
                <a:lnTo>
                  <a:pt x="293" y="57"/>
                </a:lnTo>
                <a:lnTo>
                  <a:pt x="273" y="32"/>
                </a:lnTo>
                <a:lnTo>
                  <a:pt x="239" y="12"/>
                </a:lnTo>
                <a:lnTo>
                  <a:pt x="191" y="1"/>
                </a:lnTo>
                <a:lnTo>
                  <a:pt x="160" y="0"/>
                </a:lnTo>
                <a:lnTo>
                  <a:pt x="133" y="0"/>
                </a:lnTo>
                <a:lnTo>
                  <a:pt x="87" y="9"/>
                </a:lnTo>
                <a:lnTo>
                  <a:pt x="52" y="25"/>
                </a:lnTo>
                <a:lnTo>
                  <a:pt x="27" y="45"/>
                </a:lnTo>
                <a:lnTo>
                  <a:pt x="10" y="66"/>
                </a:lnTo>
                <a:lnTo>
                  <a:pt x="2" y="87"/>
                </a:lnTo>
                <a:lnTo>
                  <a:pt x="0" y="105"/>
                </a:lnTo>
                <a:lnTo>
                  <a:pt x="5" y="119"/>
                </a:lnTo>
                <a:lnTo>
                  <a:pt x="9" y="1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6" name="Freeform 13">
            <a:extLst>
              <a:ext uri="{FF2B5EF4-FFF2-40B4-BE49-F238E27FC236}">
                <a16:creationId xmlns:a16="http://schemas.microsoft.com/office/drawing/2014/main" id="{87B08F25-1E89-4306-8E33-F5141DEFC088}"/>
              </a:ext>
            </a:extLst>
          </p:cNvPr>
          <p:cNvSpPr>
            <a:spLocks/>
          </p:cNvSpPr>
          <p:nvPr/>
        </p:nvSpPr>
        <p:spPr bwMode="auto">
          <a:xfrm>
            <a:off x="6219729" y="946528"/>
            <a:ext cx="84614" cy="93810"/>
          </a:xfrm>
          <a:custGeom>
            <a:avLst/>
            <a:gdLst>
              <a:gd name="T0" fmla="*/ 185 w 185"/>
              <a:gd name="T1" fmla="*/ 102 h 204"/>
              <a:gd name="T2" fmla="*/ 184 w 185"/>
              <a:gd name="T3" fmla="*/ 122 h 204"/>
              <a:gd name="T4" fmla="*/ 170 w 185"/>
              <a:gd name="T5" fmla="*/ 159 h 204"/>
              <a:gd name="T6" fmla="*/ 144 w 185"/>
              <a:gd name="T7" fmla="*/ 187 h 204"/>
              <a:gd name="T8" fmla="*/ 112 w 185"/>
              <a:gd name="T9" fmla="*/ 202 h 204"/>
              <a:gd name="T10" fmla="*/ 92 w 185"/>
              <a:gd name="T11" fmla="*/ 204 h 204"/>
              <a:gd name="T12" fmla="*/ 73 w 185"/>
              <a:gd name="T13" fmla="*/ 202 h 204"/>
              <a:gd name="T14" fmla="*/ 40 w 185"/>
              <a:gd name="T15" fmla="*/ 187 h 204"/>
              <a:gd name="T16" fmla="*/ 14 w 185"/>
              <a:gd name="T17" fmla="*/ 159 h 204"/>
              <a:gd name="T18" fmla="*/ 1 w 185"/>
              <a:gd name="T19" fmla="*/ 122 h 204"/>
              <a:gd name="T20" fmla="*/ 0 w 185"/>
              <a:gd name="T21" fmla="*/ 102 h 204"/>
              <a:gd name="T22" fmla="*/ 1 w 185"/>
              <a:gd name="T23" fmla="*/ 81 h 204"/>
              <a:gd name="T24" fmla="*/ 14 w 185"/>
              <a:gd name="T25" fmla="*/ 44 h 204"/>
              <a:gd name="T26" fmla="*/ 40 w 185"/>
              <a:gd name="T27" fmla="*/ 17 h 204"/>
              <a:gd name="T28" fmla="*/ 73 w 185"/>
              <a:gd name="T29" fmla="*/ 1 h 204"/>
              <a:gd name="T30" fmla="*/ 92 w 185"/>
              <a:gd name="T31" fmla="*/ 0 h 204"/>
              <a:gd name="T32" fmla="*/ 112 w 185"/>
              <a:gd name="T33" fmla="*/ 1 h 204"/>
              <a:gd name="T34" fmla="*/ 144 w 185"/>
              <a:gd name="T35" fmla="*/ 17 h 204"/>
              <a:gd name="T36" fmla="*/ 170 w 185"/>
              <a:gd name="T37" fmla="*/ 44 h 204"/>
              <a:gd name="T38" fmla="*/ 184 w 185"/>
              <a:gd name="T39" fmla="*/ 81 h 204"/>
              <a:gd name="T40" fmla="*/ 185 w 185"/>
              <a:gd name="T41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5" h="204">
                <a:moveTo>
                  <a:pt x="185" y="102"/>
                </a:moveTo>
                <a:lnTo>
                  <a:pt x="184" y="122"/>
                </a:lnTo>
                <a:lnTo>
                  <a:pt x="170" y="159"/>
                </a:lnTo>
                <a:lnTo>
                  <a:pt x="144" y="187"/>
                </a:lnTo>
                <a:lnTo>
                  <a:pt x="112" y="202"/>
                </a:lnTo>
                <a:lnTo>
                  <a:pt x="92" y="204"/>
                </a:lnTo>
                <a:lnTo>
                  <a:pt x="73" y="202"/>
                </a:lnTo>
                <a:lnTo>
                  <a:pt x="40" y="187"/>
                </a:lnTo>
                <a:lnTo>
                  <a:pt x="14" y="159"/>
                </a:lnTo>
                <a:lnTo>
                  <a:pt x="1" y="122"/>
                </a:lnTo>
                <a:lnTo>
                  <a:pt x="0" y="102"/>
                </a:lnTo>
                <a:lnTo>
                  <a:pt x="1" y="81"/>
                </a:lnTo>
                <a:lnTo>
                  <a:pt x="14" y="44"/>
                </a:lnTo>
                <a:lnTo>
                  <a:pt x="40" y="17"/>
                </a:lnTo>
                <a:lnTo>
                  <a:pt x="73" y="1"/>
                </a:lnTo>
                <a:lnTo>
                  <a:pt x="92" y="0"/>
                </a:lnTo>
                <a:lnTo>
                  <a:pt x="112" y="1"/>
                </a:lnTo>
                <a:lnTo>
                  <a:pt x="144" y="17"/>
                </a:lnTo>
                <a:lnTo>
                  <a:pt x="170" y="44"/>
                </a:lnTo>
                <a:lnTo>
                  <a:pt x="184" y="81"/>
                </a:lnTo>
                <a:lnTo>
                  <a:pt x="185" y="1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8" name="Freeform 14">
            <a:extLst>
              <a:ext uri="{FF2B5EF4-FFF2-40B4-BE49-F238E27FC236}">
                <a16:creationId xmlns:a16="http://schemas.microsoft.com/office/drawing/2014/main" id="{A944A49C-3102-440B-99DB-4EF372543172}"/>
              </a:ext>
            </a:extLst>
          </p:cNvPr>
          <p:cNvSpPr>
            <a:spLocks/>
          </p:cNvSpPr>
          <p:nvPr/>
        </p:nvSpPr>
        <p:spPr bwMode="auto">
          <a:xfrm>
            <a:off x="6252838" y="959404"/>
            <a:ext cx="25752" cy="25752"/>
          </a:xfrm>
          <a:custGeom>
            <a:avLst/>
            <a:gdLst>
              <a:gd name="T0" fmla="*/ 57 w 57"/>
              <a:gd name="T1" fmla="*/ 28 h 57"/>
              <a:gd name="T2" fmla="*/ 55 w 57"/>
              <a:gd name="T3" fmla="*/ 40 h 57"/>
              <a:gd name="T4" fmla="*/ 40 w 57"/>
              <a:gd name="T5" fmla="*/ 54 h 57"/>
              <a:gd name="T6" fmla="*/ 29 w 57"/>
              <a:gd name="T7" fmla="*/ 57 h 57"/>
              <a:gd name="T8" fmla="*/ 17 w 57"/>
              <a:gd name="T9" fmla="*/ 54 h 57"/>
              <a:gd name="T10" fmla="*/ 3 w 57"/>
              <a:gd name="T11" fmla="*/ 40 h 57"/>
              <a:gd name="T12" fmla="*/ 0 w 57"/>
              <a:gd name="T13" fmla="*/ 28 h 57"/>
              <a:gd name="T14" fmla="*/ 3 w 57"/>
              <a:gd name="T15" fmla="*/ 17 h 57"/>
              <a:gd name="T16" fmla="*/ 17 w 57"/>
              <a:gd name="T17" fmla="*/ 2 h 57"/>
              <a:gd name="T18" fmla="*/ 29 w 57"/>
              <a:gd name="T19" fmla="*/ 0 h 57"/>
              <a:gd name="T20" fmla="*/ 40 w 57"/>
              <a:gd name="T21" fmla="*/ 2 h 57"/>
              <a:gd name="T22" fmla="*/ 55 w 57"/>
              <a:gd name="T23" fmla="*/ 17 h 57"/>
              <a:gd name="T24" fmla="*/ 57 w 57"/>
              <a:gd name="T25" fmla="*/ 28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7" h="57">
                <a:moveTo>
                  <a:pt x="57" y="28"/>
                </a:moveTo>
                <a:lnTo>
                  <a:pt x="55" y="40"/>
                </a:lnTo>
                <a:lnTo>
                  <a:pt x="40" y="54"/>
                </a:lnTo>
                <a:lnTo>
                  <a:pt x="29" y="57"/>
                </a:lnTo>
                <a:lnTo>
                  <a:pt x="17" y="54"/>
                </a:lnTo>
                <a:lnTo>
                  <a:pt x="3" y="40"/>
                </a:lnTo>
                <a:lnTo>
                  <a:pt x="0" y="28"/>
                </a:lnTo>
                <a:lnTo>
                  <a:pt x="3" y="17"/>
                </a:lnTo>
                <a:lnTo>
                  <a:pt x="17" y="2"/>
                </a:lnTo>
                <a:lnTo>
                  <a:pt x="29" y="0"/>
                </a:lnTo>
                <a:lnTo>
                  <a:pt x="40" y="2"/>
                </a:lnTo>
                <a:lnTo>
                  <a:pt x="55" y="17"/>
                </a:lnTo>
                <a:lnTo>
                  <a:pt x="57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9" name="Freeform 15">
            <a:extLst>
              <a:ext uri="{FF2B5EF4-FFF2-40B4-BE49-F238E27FC236}">
                <a16:creationId xmlns:a16="http://schemas.microsoft.com/office/drawing/2014/main" id="{3F618F21-A926-4C62-A338-679F8E64BF12}"/>
              </a:ext>
            </a:extLst>
          </p:cNvPr>
          <p:cNvSpPr>
            <a:spLocks/>
          </p:cNvSpPr>
          <p:nvPr/>
        </p:nvSpPr>
        <p:spPr bwMode="auto">
          <a:xfrm>
            <a:off x="6168095" y="887219"/>
            <a:ext cx="178165" cy="78313"/>
          </a:xfrm>
          <a:custGeom>
            <a:avLst/>
            <a:gdLst>
              <a:gd name="T0" fmla="*/ 295 w 304"/>
              <a:gd name="T1" fmla="*/ 121 h 132"/>
              <a:gd name="T2" fmla="*/ 287 w 304"/>
              <a:gd name="T3" fmla="*/ 124 h 132"/>
              <a:gd name="T4" fmla="*/ 268 w 304"/>
              <a:gd name="T5" fmla="*/ 123 h 132"/>
              <a:gd name="T6" fmla="*/ 232 w 304"/>
              <a:gd name="T7" fmla="*/ 112 h 132"/>
              <a:gd name="T8" fmla="*/ 184 w 304"/>
              <a:gd name="T9" fmla="*/ 99 h 132"/>
              <a:gd name="T10" fmla="*/ 146 w 304"/>
              <a:gd name="T11" fmla="*/ 95 h 132"/>
              <a:gd name="T12" fmla="*/ 102 w 304"/>
              <a:gd name="T13" fmla="*/ 100 h 132"/>
              <a:gd name="T14" fmla="*/ 49 w 304"/>
              <a:gd name="T15" fmla="*/ 116 h 132"/>
              <a:gd name="T16" fmla="*/ 19 w 304"/>
              <a:gd name="T17" fmla="*/ 131 h 132"/>
              <a:gd name="T18" fmla="*/ 13 w 304"/>
              <a:gd name="T19" fmla="*/ 132 h 132"/>
              <a:gd name="T20" fmla="*/ 4 w 304"/>
              <a:gd name="T21" fmla="*/ 124 h 132"/>
              <a:gd name="T22" fmla="*/ 0 w 304"/>
              <a:gd name="T23" fmla="*/ 107 h 132"/>
              <a:gd name="T24" fmla="*/ 2 w 304"/>
              <a:gd name="T25" fmla="*/ 83 h 132"/>
              <a:gd name="T26" fmla="*/ 12 w 304"/>
              <a:gd name="T27" fmla="*/ 57 h 132"/>
              <a:gd name="T28" fmla="*/ 33 w 304"/>
              <a:gd name="T29" fmla="*/ 32 h 132"/>
              <a:gd name="T30" fmla="*/ 67 w 304"/>
              <a:gd name="T31" fmla="*/ 12 h 132"/>
              <a:gd name="T32" fmla="*/ 114 w 304"/>
              <a:gd name="T33" fmla="*/ 1 h 132"/>
              <a:gd name="T34" fmla="*/ 146 w 304"/>
              <a:gd name="T35" fmla="*/ 0 h 132"/>
              <a:gd name="T36" fmla="*/ 173 w 304"/>
              <a:gd name="T37" fmla="*/ 0 h 132"/>
              <a:gd name="T38" fmla="*/ 218 w 304"/>
              <a:gd name="T39" fmla="*/ 9 h 132"/>
              <a:gd name="T40" fmla="*/ 252 w 304"/>
              <a:gd name="T41" fmla="*/ 25 h 132"/>
              <a:gd name="T42" fmla="*/ 278 w 304"/>
              <a:gd name="T43" fmla="*/ 45 h 132"/>
              <a:gd name="T44" fmla="*/ 294 w 304"/>
              <a:gd name="T45" fmla="*/ 66 h 132"/>
              <a:gd name="T46" fmla="*/ 303 w 304"/>
              <a:gd name="T47" fmla="*/ 87 h 132"/>
              <a:gd name="T48" fmla="*/ 304 w 304"/>
              <a:gd name="T49" fmla="*/ 105 h 132"/>
              <a:gd name="T50" fmla="*/ 300 w 304"/>
              <a:gd name="T51" fmla="*/ 119 h 132"/>
              <a:gd name="T52" fmla="*/ 295 w 304"/>
              <a:gd name="T53" fmla="*/ 121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04" h="132">
                <a:moveTo>
                  <a:pt x="295" y="121"/>
                </a:moveTo>
                <a:lnTo>
                  <a:pt x="287" y="124"/>
                </a:lnTo>
                <a:lnTo>
                  <a:pt x="268" y="123"/>
                </a:lnTo>
                <a:lnTo>
                  <a:pt x="232" y="112"/>
                </a:lnTo>
                <a:lnTo>
                  <a:pt x="184" y="99"/>
                </a:lnTo>
                <a:lnTo>
                  <a:pt x="146" y="95"/>
                </a:lnTo>
                <a:lnTo>
                  <a:pt x="102" y="100"/>
                </a:lnTo>
                <a:lnTo>
                  <a:pt x="49" y="116"/>
                </a:lnTo>
                <a:lnTo>
                  <a:pt x="19" y="131"/>
                </a:lnTo>
                <a:lnTo>
                  <a:pt x="13" y="132"/>
                </a:lnTo>
                <a:lnTo>
                  <a:pt x="4" y="124"/>
                </a:lnTo>
                <a:lnTo>
                  <a:pt x="0" y="107"/>
                </a:lnTo>
                <a:lnTo>
                  <a:pt x="2" y="83"/>
                </a:lnTo>
                <a:lnTo>
                  <a:pt x="12" y="57"/>
                </a:lnTo>
                <a:lnTo>
                  <a:pt x="33" y="32"/>
                </a:lnTo>
                <a:lnTo>
                  <a:pt x="67" y="12"/>
                </a:lnTo>
                <a:lnTo>
                  <a:pt x="114" y="1"/>
                </a:lnTo>
                <a:lnTo>
                  <a:pt x="146" y="0"/>
                </a:lnTo>
                <a:lnTo>
                  <a:pt x="173" y="0"/>
                </a:lnTo>
                <a:lnTo>
                  <a:pt x="218" y="9"/>
                </a:lnTo>
                <a:lnTo>
                  <a:pt x="252" y="25"/>
                </a:lnTo>
                <a:lnTo>
                  <a:pt x="278" y="45"/>
                </a:lnTo>
                <a:lnTo>
                  <a:pt x="294" y="66"/>
                </a:lnTo>
                <a:lnTo>
                  <a:pt x="303" y="87"/>
                </a:lnTo>
                <a:lnTo>
                  <a:pt x="304" y="105"/>
                </a:lnTo>
                <a:lnTo>
                  <a:pt x="300" y="119"/>
                </a:lnTo>
                <a:lnTo>
                  <a:pt x="295" y="1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0" name="Freeform 16">
            <a:extLst>
              <a:ext uri="{FF2B5EF4-FFF2-40B4-BE49-F238E27FC236}">
                <a16:creationId xmlns:a16="http://schemas.microsoft.com/office/drawing/2014/main" id="{77A07EAB-A487-4CD7-80D3-90774DB66EBD}"/>
              </a:ext>
            </a:extLst>
          </p:cNvPr>
          <p:cNvSpPr>
            <a:spLocks/>
          </p:cNvSpPr>
          <p:nvPr/>
        </p:nvSpPr>
        <p:spPr bwMode="auto">
          <a:xfrm>
            <a:off x="6107523" y="1136505"/>
            <a:ext cx="45719" cy="45719"/>
          </a:xfrm>
          <a:custGeom>
            <a:avLst/>
            <a:gdLst>
              <a:gd name="T0" fmla="*/ 147 w 295"/>
              <a:gd name="T1" fmla="*/ 46 h 107"/>
              <a:gd name="T2" fmla="*/ 114 w 295"/>
              <a:gd name="T3" fmla="*/ 43 h 107"/>
              <a:gd name="T4" fmla="*/ 60 w 295"/>
              <a:gd name="T5" fmla="*/ 25 h 107"/>
              <a:gd name="T6" fmla="*/ 22 w 295"/>
              <a:gd name="T7" fmla="*/ 6 h 107"/>
              <a:gd name="T8" fmla="*/ 6 w 295"/>
              <a:gd name="T9" fmla="*/ 0 h 107"/>
              <a:gd name="T10" fmla="*/ 0 w 295"/>
              <a:gd name="T11" fmla="*/ 5 h 107"/>
              <a:gd name="T12" fmla="*/ 0 w 295"/>
              <a:gd name="T13" fmla="*/ 11 h 107"/>
              <a:gd name="T14" fmla="*/ 1 w 295"/>
              <a:gd name="T15" fmla="*/ 23 h 107"/>
              <a:gd name="T16" fmla="*/ 14 w 295"/>
              <a:gd name="T17" fmla="*/ 56 h 107"/>
              <a:gd name="T18" fmla="*/ 37 w 295"/>
              <a:gd name="T19" fmla="*/ 79 h 107"/>
              <a:gd name="T20" fmla="*/ 60 w 295"/>
              <a:gd name="T21" fmla="*/ 91 h 107"/>
              <a:gd name="T22" fmla="*/ 88 w 295"/>
              <a:gd name="T23" fmla="*/ 101 h 107"/>
              <a:gd name="T24" fmla="*/ 126 w 295"/>
              <a:gd name="T25" fmla="*/ 106 h 107"/>
              <a:gd name="T26" fmla="*/ 147 w 295"/>
              <a:gd name="T27" fmla="*/ 107 h 107"/>
              <a:gd name="T28" fmla="*/ 170 w 295"/>
              <a:gd name="T29" fmla="*/ 106 h 107"/>
              <a:gd name="T30" fmla="*/ 206 w 295"/>
              <a:gd name="T31" fmla="*/ 101 h 107"/>
              <a:gd name="T32" fmla="*/ 235 w 295"/>
              <a:gd name="T33" fmla="*/ 91 h 107"/>
              <a:gd name="T34" fmla="*/ 258 w 295"/>
              <a:gd name="T35" fmla="*/ 79 h 107"/>
              <a:gd name="T36" fmla="*/ 281 w 295"/>
              <a:gd name="T37" fmla="*/ 56 h 107"/>
              <a:gd name="T38" fmla="*/ 294 w 295"/>
              <a:gd name="T39" fmla="*/ 23 h 107"/>
              <a:gd name="T40" fmla="*/ 295 w 295"/>
              <a:gd name="T41" fmla="*/ 11 h 107"/>
              <a:gd name="T42" fmla="*/ 294 w 295"/>
              <a:gd name="T43" fmla="*/ 5 h 107"/>
              <a:gd name="T44" fmla="*/ 290 w 295"/>
              <a:gd name="T45" fmla="*/ 0 h 107"/>
              <a:gd name="T46" fmla="*/ 274 w 295"/>
              <a:gd name="T47" fmla="*/ 6 h 107"/>
              <a:gd name="T48" fmla="*/ 235 w 295"/>
              <a:gd name="T49" fmla="*/ 25 h 107"/>
              <a:gd name="T50" fmla="*/ 181 w 295"/>
              <a:gd name="T51" fmla="*/ 43 h 107"/>
              <a:gd name="T52" fmla="*/ 147 w 295"/>
              <a:gd name="T53" fmla="*/ 46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5" h="107">
                <a:moveTo>
                  <a:pt x="147" y="46"/>
                </a:moveTo>
                <a:lnTo>
                  <a:pt x="114" y="43"/>
                </a:lnTo>
                <a:lnTo>
                  <a:pt x="60" y="25"/>
                </a:lnTo>
                <a:lnTo>
                  <a:pt x="22" y="6"/>
                </a:lnTo>
                <a:lnTo>
                  <a:pt x="6" y="0"/>
                </a:lnTo>
                <a:lnTo>
                  <a:pt x="0" y="5"/>
                </a:lnTo>
                <a:lnTo>
                  <a:pt x="0" y="11"/>
                </a:lnTo>
                <a:lnTo>
                  <a:pt x="1" y="23"/>
                </a:lnTo>
                <a:lnTo>
                  <a:pt x="14" y="56"/>
                </a:lnTo>
                <a:lnTo>
                  <a:pt x="37" y="79"/>
                </a:lnTo>
                <a:lnTo>
                  <a:pt x="60" y="91"/>
                </a:lnTo>
                <a:lnTo>
                  <a:pt x="88" y="101"/>
                </a:lnTo>
                <a:lnTo>
                  <a:pt x="126" y="106"/>
                </a:lnTo>
                <a:lnTo>
                  <a:pt x="147" y="107"/>
                </a:lnTo>
                <a:lnTo>
                  <a:pt x="170" y="106"/>
                </a:lnTo>
                <a:lnTo>
                  <a:pt x="206" y="101"/>
                </a:lnTo>
                <a:lnTo>
                  <a:pt x="235" y="91"/>
                </a:lnTo>
                <a:lnTo>
                  <a:pt x="258" y="79"/>
                </a:lnTo>
                <a:lnTo>
                  <a:pt x="281" y="56"/>
                </a:lnTo>
                <a:lnTo>
                  <a:pt x="294" y="23"/>
                </a:lnTo>
                <a:lnTo>
                  <a:pt x="295" y="11"/>
                </a:lnTo>
                <a:lnTo>
                  <a:pt x="294" y="5"/>
                </a:lnTo>
                <a:lnTo>
                  <a:pt x="290" y="0"/>
                </a:lnTo>
                <a:lnTo>
                  <a:pt x="274" y="6"/>
                </a:lnTo>
                <a:lnTo>
                  <a:pt x="235" y="25"/>
                </a:lnTo>
                <a:lnTo>
                  <a:pt x="181" y="43"/>
                </a:lnTo>
                <a:lnTo>
                  <a:pt x="147" y="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2" name="Freeform 17">
            <a:extLst>
              <a:ext uri="{FF2B5EF4-FFF2-40B4-BE49-F238E27FC236}">
                <a16:creationId xmlns:a16="http://schemas.microsoft.com/office/drawing/2014/main" id="{11482A0E-70F1-4694-B5E4-C07E59CAA099}"/>
              </a:ext>
            </a:extLst>
          </p:cNvPr>
          <p:cNvSpPr>
            <a:spLocks/>
          </p:cNvSpPr>
          <p:nvPr/>
        </p:nvSpPr>
        <p:spPr bwMode="auto">
          <a:xfrm>
            <a:off x="6107523" y="1292338"/>
            <a:ext cx="45986" cy="16555"/>
          </a:xfrm>
          <a:custGeom>
            <a:avLst/>
            <a:gdLst>
              <a:gd name="T0" fmla="*/ 51 w 102"/>
              <a:gd name="T1" fmla="*/ 15 h 36"/>
              <a:gd name="T2" fmla="*/ 30 w 102"/>
              <a:gd name="T3" fmla="*/ 12 h 36"/>
              <a:gd name="T4" fmla="*/ 8 w 102"/>
              <a:gd name="T5" fmla="*/ 1 h 36"/>
              <a:gd name="T6" fmla="*/ 1 w 102"/>
              <a:gd name="T7" fmla="*/ 0 h 36"/>
              <a:gd name="T8" fmla="*/ 0 w 102"/>
              <a:gd name="T9" fmla="*/ 2 h 36"/>
              <a:gd name="T10" fmla="*/ 1 w 102"/>
              <a:gd name="T11" fmla="*/ 12 h 36"/>
              <a:gd name="T12" fmla="*/ 17 w 102"/>
              <a:gd name="T13" fmla="*/ 28 h 36"/>
              <a:gd name="T14" fmla="*/ 37 w 102"/>
              <a:gd name="T15" fmla="*/ 35 h 36"/>
              <a:gd name="T16" fmla="*/ 51 w 102"/>
              <a:gd name="T17" fmla="*/ 36 h 36"/>
              <a:gd name="T18" fmla="*/ 66 w 102"/>
              <a:gd name="T19" fmla="*/ 35 h 36"/>
              <a:gd name="T20" fmla="*/ 86 w 102"/>
              <a:gd name="T21" fmla="*/ 28 h 36"/>
              <a:gd name="T22" fmla="*/ 101 w 102"/>
              <a:gd name="T23" fmla="*/ 12 h 36"/>
              <a:gd name="T24" fmla="*/ 102 w 102"/>
              <a:gd name="T25" fmla="*/ 2 h 36"/>
              <a:gd name="T26" fmla="*/ 102 w 102"/>
              <a:gd name="T27" fmla="*/ 0 h 36"/>
              <a:gd name="T28" fmla="*/ 95 w 102"/>
              <a:gd name="T29" fmla="*/ 1 h 36"/>
              <a:gd name="T30" fmla="*/ 74 w 102"/>
              <a:gd name="T31" fmla="*/ 12 h 36"/>
              <a:gd name="T32" fmla="*/ 51 w 102"/>
              <a:gd name="T33" fmla="*/ 1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2" h="36">
                <a:moveTo>
                  <a:pt x="51" y="15"/>
                </a:moveTo>
                <a:lnTo>
                  <a:pt x="30" y="12"/>
                </a:lnTo>
                <a:lnTo>
                  <a:pt x="8" y="1"/>
                </a:lnTo>
                <a:lnTo>
                  <a:pt x="1" y="0"/>
                </a:lnTo>
                <a:lnTo>
                  <a:pt x="0" y="2"/>
                </a:lnTo>
                <a:lnTo>
                  <a:pt x="1" y="12"/>
                </a:lnTo>
                <a:lnTo>
                  <a:pt x="17" y="28"/>
                </a:lnTo>
                <a:lnTo>
                  <a:pt x="37" y="35"/>
                </a:lnTo>
                <a:lnTo>
                  <a:pt x="51" y="36"/>
                </a:lnTo>
                <a:lnTo>
                  <a:pt x="66" y="35"/>
                </a:lnTo>
                <a:lnTo>
                  <a:pt x="86" y="28"/>
                </a:lnTo>
                <a:lnTo>
                  <a:pt x="101" y="12"/>
                </a:lnTo>
                <a:lnTo>
                  <a:pt x="102" y="2"/>
                </a:lnTo>
                <a:lnTo>
                  <a:pt x="102" y="0"/>
                </a:lnTo>
                <a:lnTo>
                  <a:pt x="95" y="1"/>
                </a:lnTo>
                <a:lnTo>
                  <a:pt x="74" y="12"/>
                </a:lnTo>
                <a:lnTo>
                  <a:pt x="51" y="1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3" name="Freeform 18">
            <a:extLst>
              <a:ext uri="{FF2B5EF4-FFF2-40B4-BE49-F238E27FC236}">
                <a16:creationId xmlns:a16="http://schemas.microsoft.com/office/drawing/2014/main" id="{1C973BA3-A81D-4414-8F9B-23359C1880B8}"/>
              </a:ext>
            </a:extLst>
          </p:cNvPr>
          <p:cNvSpPr>
            <a:spLocks/>
          </p:cNvSpPr>
          <p:nvPr/>
        </p:nvSpPr>
        <p:spPr bwMode="auto">
          <a:xfrm>
            <a:off x="6022909" y="1237156"/>
            <a:ext cx="215214" cy="36788"/>
          </a:xfrm>
          <a:custGeom>
            <a:avLst/>
            <a:gdLst>
              <a:gd name="T0" fmla="*/ 233 w 467"/>
              <a:gd name="T1" fmla="*/ 48 h 78"/>
              <a:gd name="T2" fmla="*/ 181 w 467"/>
              <a:gd name="T3" fmla="*/ 46 h 78"/>
              <a:gd name="T4" fmla="*/ 94 w 467"/>
              <a:gd name="T5" fmla="*/ 31 h 78"/>
              <a:gd name="T6" fmla="*/ 34 w 467"/>
              <a:gd name="T7" fmla="*/ 10 h 78"/>
              <a:gd name="T8" fmla="*/ 2 w 467"/>
              <a:gd name="T9" fmla="*/ 0 h 78"/>
              <a:gd name="T10" fmla="*/ 0 w 467"/>
              <a:gd name="T11" fmla="*/ 3 h 78"/>
              <a:gd name="T12" fmla="*/ 1 w 467"/>
              <a:gd name="T13" fmla="*/ 10 h 78"/>
              <a:gd name="T14" fmla="*/ 22 w 467"/>
              <a:gd name="T15" fmla="*/ 34 h 78"/>
              <a:gd name="T16" fmla="*/ 74 w 467"/>
              <a:gd name="T17" fmla="*/ 59 h 78"/>
              <a:gd name="T18" fmla="*/ 140 w 467"/>
              <a:gd name="T19" fmla="*/ 72 h 78"/>
              <a:gd name="T20" fmla="*/ 199 w 467"/>
              <a:gd name="T21" fmla="*/ 77 h 78"/>
              <a:gd name="T22" fmla="*/ 233 w 467"/>
              <a:gd name="T23" fmla="*/ 78 h 78"/>
              <a:gd name="T24" fmla="*/ 268 w 467"/>
              <a:gd name="T25" fmla="*/ 77 h 78"/>
              <a:gd name="T26" fmla="*/ 327 w 467"/>
              <a:gd name="T27" fmla="*/ 72 h 78"/>
              <a:gd name="T28" fmla="*/ 394 w 467"/>
              <a:gd name="T29" fmla="*/ 59 h 78"/>
              <a:gd name="T30" fmla="*/ 445 w 467"/>
              <a:gd name="T31" fmla="*/ 34 h 78"/>
              <a:gd name="T32" fmla="*/ 466 w 467"/>
              <a:gd name="T33" fmla="*/ 10 h 78"/>
              <a:gd name="T34" fmla="*/ 467 w 467"/>
              <a:gd name="T35" fmla="*/ 3 h 78"/>
              <a:gd name="T36" fmla="*/ 464 w 467"/>
              <a:gd name="T37" fmla="*/ 0 h 78"/>
              <a:gd name="T38" fmla="*/ 433 w 467"/>
              <a:gd name="T39" fmla="*/ 10 h 78"/>
              <a:gd name="T40" fmla="*/ 372 w 467"/>
              <a:gd name="T41" fmla="*/ 31 h 78"/>
              <a:gd name="T42" fmla="*/ 286 w 467"/>
              <a:gd name="T43" fmla="*/ 46 h 78"/>
              <a:gd name="T44" fmla="*/ 233 w 467"/>
              <a:gd name="T45" fmla="*/ 4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7" h="78">
                <a:moveTo>
                  <a:pt x="233" y="48"/>
                </a:moveTo>
                <a:lnTo>
                  <a:pt x="181" y="46"/>
                </a:lnTo>
                <a:lnTo>
                  <a:pt x="94" y="31"/>
                </a:lnTo>
                <a:lnTo>
                  <a:pt x="34" y="10"/>
                </a:lnTo>
                <a:lnTo>
                  <a:pt x="2" y="0"/>
                </a:lnTo>
                <a:lnTo>
                  <a:pt x="0" y="3"/>
                </a:lnTo>
                <a:lnTo>
                  <a:pt x="1" y="10"/>
                </a:lnTo>
                <a:lnTo>
                  <a:pt x="22" y="34"/>
                </a:lnTo>
                <a:lnTo>
                  <a:pt x="74" y="59"/>
                </a:lnTo>
                <a:lnTo>
                  <a:pt x="140" y="72"/>
                </a:lnTo>
                <a:lnTo>
                  <a:pt x="199" y="77"/>
                </a:lnTo>
                <a:lnTo>
                  <a:pt x="233" y="78"/>
                </a:lnTo>
                <a:lnTo>
                  <a:pt x="268" y="77"/>
                </a:lnTo>
                <a:lnTo>
                  <a:pt x="327" y="72"/>
                </a:lnTo>
                <a:lnTo>
                  <a:pt x="394" y="59"/>
                </a:lnTo>
                <a:lnTo>
                  <a:pt x="445" y="34"/>
                </a:lnTo>
                <a:lnTo>
                  <a:pt x="466" y="10"/>
                </a:lnTo>
                <a:lnTo>
                  <a:pt x="467" y="3"/>
                </a:lnTo>
                <a:lnTo>
                  <a:pt x="464" y="0"/>
                </a:lnTo>
                <a:lnTo>
                  <a:pt x="433" y="10"/>
                </a:lnTo>
                <a:lnTo>
                  <a:pt x="372" y="31"/>
                </a:lnTo>
                <a:lnTo>
                  <a:pt x="286" y="46"/>
                </a:lnTo>
                <a:lnTo>
                  <a:pt x="233" y="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 flipV="1">
            <a:off x="5801290" y="602215"/>
            <a:ext cx="205430" cy="179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-452" y="5219700"/>
            <a:ext cx="12192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Team. </a:t>
            </a:r>
            <a:r>
              <a:rPr lang="ko-KR" altLang="en-US" dirty="0"/>
              <a:t>갈치조림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E99A8D-BFAE-9734-FC13-694554D03A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2" y="2180960"/>
            <a:ext cx="1158362" cy="554270"/>
          </a:xfrm>
          <a:prstGeom prst="rect">
            <a:avLst/>
          </a:prstGeom>
        </p:spPr>
      </p:pic>
      <p:pic>
        <p:nvPicPr>
          <p:cNvPr id="4" name="그림 3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F90687E9-0CA7-E753-60CA-174A26F5A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58" y="2321001"/>
            <a:ext cx="890119" cy="2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59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noProof="0" dirty="0" err="1">
                    <a:ln w="12700">
                      <a:noFill/>
                    </a:ln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로지스틱</a:t>
                </a:r>
                <a:r>
                  <a:rPr lang="ko-KR" altLang="en-US" sz="2400" b="1" kern="0" noProof="0" dirty="0">
                    <a:ln w="12700">
                      <a:noFill/>
                    </a:ln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검정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7AB45156-BAE4-3A67-AA91-9062EAAFD7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8109" y="1050363"/>
              <a:ext cx="137005" cy="168203"/>
            </a:xfrm>
            <a:custGeom>
              <a:avLst/>
              <a:gdLst>
                <a:gd name="T0" fmla="*/ 1930 w 2831"/>
                <a:gd name="T1" fmla="*/ 2787 h 3472"/>
                <a:gd name="T2" fmla="*/ 1791 w 2831"/>
                <a:gd name="T3" fmla="*/ 2855 h 3472"/>
                <a:gd name="T4" fmla="*/ 2114 w 2831"/>
                <a:gd name="T5" fmla="*/ 3172 h 3472"/>
                <a:gd name="T6" fmla="*/ 2628 w 2831"/>
                <a:gd name="T7" fmla="*/ 2656 h 3472"/>
                <a:gd name="T8" fmla="*/ 2538 w 2831"/>
                <a:gd name="T9" fmla="*/ 2529 h 3472"/>
                <a:gd name="T10" fmla="*/ 1440 w 2831"/>
                <a:gd name="T11" fmla="*/ 2529 h 3472"/>
                <a:gd name="T12" fmla="*/ 914 w 2831"/>
                <a:gd name="T13" fmla="*/ 2569 h 3472"/>
                <a:gd name="T14" fmla="*/ 928 w 2831"/>
                <a:gd name="T15" fmla="*/ 2433 h 3472"/>
                <a:gd name="T16" fmla="*/ 807 w 2831"/>
                <a:gd name="T17" fmla="*/ 2382 h 3472"/>
                <a:gd name="T18" fmla="*/ 439 w 2831"/>
                <a:gd name="T19" fmla="*/ 2514 h 3472"/>
                <a:gd name="T20" fmla="*/ 470 w 2831"/>
                <a:gd name="T21" fmla="*/ 2433 h 3472"/>
                <a:gd name="T22" fmla="*/ 2186 w 2831"/>
                <a:gd name="T23" fmla="*/ 2182 h 3472"/>
                <a:gd name="T24" fmla="*/ 2642 w 2831"/>
                <a:gd name="T25" fmla="*/ 2371 h 3472"/>
                <a:gd name="T26" fmla="*/ 2831 w 2831"/>
                <a:gd name="T27" fmla="*/ 2827 h 3472"/>
                <a:gd name="T28" fmla="*/ 2642 w 2831"/>
                <a:gd name="T29" fmla="*/ 3283 h 3472"/>
                <a:gd name="T30" fmla="*/ 2186 w 2831"/>
                <a:gd name="T31" fmla="*/ 3472 h 3472"/>
                <a:gd name="T32" fmla="*/ 1729 w 2831"/>
                <a:gd name="T33" fmla="*/ 3283 h 3472"/>
                <a:gd name="T34" fmla="*/ 1540 w 2831"/>
                <a:gd name="T35" fmla="*/ 2827 h 3472"/>
                <a:gd name="T36" fmla="*/ 1729 w 2831"/>
                <a:gd name="T37" fmla="*/ 2371 h 3472"/>
                <a:gd name="T38" fmla="*/ 2186 w 2831"/>
                <a:gd name="T39" fmla="*/ 2182 h 3472"/>
                <a:gd name="T40" fmla="*/ 1540 w 2831"/>
                <a:gd name="T41" fmla="*/ 2083 h 3472"/>
                <a:gd name="T42" fmla="*/ 914 w 2831"/>
                <a:gd name="T43" fmla="*/ 2123 h 3472"/>
                <a:gd name="T44" fmla="*/ 928 w 2831"/>
                <a:gd name="T45" fmla="*/ 1986 h 3472"/>
                <a:gd name="T46" fmla="*/ 807 w 2831"/>
                <a:gd name="T47" fmla="*/ 1957 h 3472"/>
                <a:gd name="T48" fmla="*/ 439 w 2831"/>
                <a:gd name="T49" fmla="*/ 2088 h 3472"/>
                <a:gd name="T50" fmla="*/ 470 w 2831"/>
                <a:gd name="T51" fmla="*/ 2007 h 3472"/>
                <a:gd name="T52" fmla="*/ 944 w 2831"/>
                <a:gd name="T53" fmla="*/ 1588 h 3472"/>
                <a:gd name="T54" fmla="*/ 1786 w 2831"/>
                <a:gd name="T55" fmla="*/ 1702 h 3472"/>
                <a:gd name="T56" fmla="*/ 904 w 2831"/>
                <a:gd name="T57" fmla="*/ 1716 h 3472"/>
                <a:gd name="T58" fmla="*/ 944 w 2831"/>
                <a:gd name="T59" fmla="*/ 1588 h 3472"/>
                <a:gd name="T60" fmla="*/ 800 w 2831"/>
                <a:gd name="T61" fmla="*/ 1548 h 3472"/>
                <a:gd name="T62" fmla="*/ 430 w 2831"/>
                <a:gd name="T63" fmla="*/ 1656 h 3472"/>
                <a:gd name="T64" fmla="*/ 484 w 2831"/>
                <a:gd name="T65" fmla="*/ 1589 h 3472"/>
                <a:gd name="T66" fmla="*/ 1738 w 2831"/>
                <a:gd name="T67" fmla="*/ 1140 h 3472"/>
                <a:gd name="T68" fmla="*/ 1778 w 2831"/>
                <a:gd name="T69" fmla="*/ 1269 h 3472"/>
                <a:gd name="T70" fmla="*/ 896 w 2831"/>
                <a:gd name="T71" fmla="*/ 1255 h 3472"/>
                <a:gd name="T72" fmla="*/ 769 w 2831"/>
                <a:gd name="T73" fmla="*/ 1030 h 3472"/>
                <a:gd name="T74" fmla="*/ 616 w 2831"/>
                <a:gd name="T75" fmla="*/ 1312 h 3472"/>
                <a:gd name="T76" fmla="*/ 423 w 2831"/>
                <a:gd name="T77" fmla="*/ 1202 h 3472"/>
                <a:gd name="T78" fmla="*/ 496 w 2831"/>
                <a:gd name="T79" fmla="*/ 1154 h 3472"/>
                <a:gd name="T80" fmla="*/ 548 w 2831"/>
                <a:gd name="T81" fmla="*/ 372 h 3472"/>
                <a:gd name="T82" fmla="*/ 681 w 2831"/>
                <a:gd name="T83" fmla="*/ 618 h 3472"/>
                <a:gd name="T84" fmla="*/ 1588 w 2831"/>
                <a:gd name="T85" fmla="*/ 597 h 3472"/>
                <a:gd name="T86" fmla="*/ 1683 w 2831"/>
                <a:gd name="T87" fmla="*/ 347 h 3472"/>
                <a:gd name="T88" fmla="*/ 2201 w 2831"/>
                <a:gd name="T89" fmla="*/ 438 h 3472"/>
                <a:gd name="T90" fmla="*/ 2118 w 2831"/>
                <a:gd name="T91" fmla="*/ 2037 h 3472"/>
                <a:gd name="T92" fmla="*/ 1412 w 2831"/>
                <a:gd name="T93" fmla="*/ 3005 h 3472"/>
                <a:gd name="T94" fmla="*/ 47 w 2831"/>
                <a:gd name="T95" fmla="*/ 3054 h 3472"/>
                <a:gd name="T96" fmla="*/ 21 w 2831"/>
                <a:gd name="T97" fmla="*/ 455 h 3472"/>
                <a:gd name="T98" fmla="*/ 1118 w 2831"/>
                <a:gd name="T99" fmla="*/ 99 h 3472"/>
                <a:gd name="T100" fmla="*/ 1053 w 2831"/>
                <a:gd name="T101" fmla="*/ 211 h 3472"/>
                <a:gd name="T102" fmla="*/ 1182 w 2831"/>
                <a:gd name="T103" fmla="*/ 211 h 3472"/>
                <a:gd name="T104" fmla="*/ 1118 w 2831"/>
                <a:gd name="T105" fmla="*/ 99 h 3472"/>
                <a:gd name="T106" fmla="*/ 1268 w 2831"/>
                <a:gd name="T107" fmla="*/ 85 h 3472"/>
                <a:gd name="T108" fmla="*/ 1328 w 2831"/>
                <a:gd name="T109" fmla="*/ 238 h 3472"/>
                <a:gd name="T110" fmla="*/ 1564 w 2831"/>
                <a:gd name="T111" fmla="*/ 312 h 3472"/>
                <a:gd name="T112" fmla="*/ 1547 w 2831"/>
                <a:gd name="T113" fmla="*/ 503 h 3472"/>
                <a:gd name="T114" fmla="*/ 711 w 2831"/>
                <a:gd name="T115" fmla="*/ 521 h 3472"/>
                <a:gd name="T116" fmla="*/ 657 w 2831"/>
                <a:gd name="T117" fmla="*/ 338 h 3472"/>
                <a:gd name="T118" fmla="*/ 889 w 2831"/>
                <a:gd name="T119" fmla="*/ 245 h 3472"/>
                <a:gd name="T120" fmla="*/ 954 w 2831"/>
                <a:gd name="T121" fmla="*/ 112 h 3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31" h="3472">
                  <a:moveTo>
                    <a:pt x="2538" y="2529"/>
                  </a:moveTo>
                  <a:lnTo>
                    <a:pt x="2517" y="2531"/>
                  </a:lnTo>
                  <a:lnTo>
                    <a:pt x="2496" y="2537"/>
                  </a:lnTo>
                  <a:lnTo>
                    <a:pt x="2476" y="2547"/>
                  </a:lnTo>
                  <a:lnTo>
                    <a:pt x="2459" y="2563"/>
                  </a:lnTo>
                  <a:lnTo>
                    <a:pt x="2124" y="2939"/>
                  </a:lnTo>
                  <a:lnTo>
                    <a:pt x="1950" y="2800"/>
                  </a:lnTo>
                  <a:lnTo>
                    <a:pt x="1930" y="2787"/>
                  </a:lnTo>
                  <a:lnTo>
                    <a:pt x="1909" y="2780"/>
                  </a:lnTo>
                  <a:lnTo>
                    <a:pt x="1888" y="2778"/>
                  </a:lnTo>
                  <a:lnTo>
                    <a:pt x="1866" y="2780"/>
                  </a:lnTo>
                  <a:lnTo>
                    <a:pt x="1845" y="2787"/>
                  </a:lnTo>
                  <a:lnTo>
                    <a:pt x="1826" y="2799"/>
                  </a:lnTo>
                  <a:lnTo>
                    <a:pt x="1810" y="2814"/>
                  </a:lnTo>
                  <a:lnTo>
                    <a:pt x="1797" y="2834"/>
                  </a:lnTo>
                  <a:lnTo>
                    <a:pt x="1791" y="2855"/>
                  </a:lnTo>
                  <a:lnTo>
                    <a:pt x="1788" y="2876"/>
                  </a:lnTo>
                  <a:lnTo>
                    <a:pt x="1791" y="2899"/>
                  </a:lnTo>
                  <a:lnTo>
                    <a:pt x="1797" y="2920"/>
                  </a:lnTo>
                  <a:lnTo>
                    <a:pt x="1809" y="2938"/>
                  </a:lnTo>
                  <a:lnTo>
                    <a:pt x="1826" y="2954"/>
                  </a:lnTo>
                  <a:lnTo>
                    <a:pt x="2073" y="3152"/>
                  </a:lnTo>
                  <a:lnTo>
                    <a:pt x="2093" y="3165"/>
                  </a:lnTo>
                  <a:lnTo>
                    <a:pt x="2114" y="3172"/>
                  </a:lnTo>
                  <a:lnTo>
                    <a:pt x="2135" y="3174"/>
                  </a:lnTo>
                  <a:lnTo>
                    <a:pt x="2156" y="3172"/>
                  </a:lnTo>
                  <a:lnTo>
                    <a:pt x="2175" y="3166"/>
                  </a:lnTo>
                  <a:lnTo>
                    <a:pt x="2194" y="3155"/>
                  </a:lnTo>
                  <a:lnTo>
                    <a:pt x="2210" y="3142"/>
                  </a:lnTo>
                  <a:lnTo>
                    <a:pt x="2607" y="2694"/>
                  </a:lnTo>
                  <a:lnTo>
                    <a:pt x="2620" y="2676"/>
                  </a:lnTo>
                  <a:lnTo>
                    <a:pt x="2628" y="2656"/>
                  </a:lnTo>
                  <a:lnTo>
                    <a:pt x="2633" y="2633"/>
                  </a:lnTo>
                  <a:lnTo>
                    <a:pt x="2631" y="2612"/>
                  </a:lnTo>
                  <a:lnTo>
                    <a:pt x="2625" y="2591"/>
                  </a:lnTo>
                  <a:lnTo>
                    <a:pt x="2615" y="2571"/>
                  </a:lnTo>
                  <a:lnTo>
                    <a:pt x="2599" y="2555"/>
                  </a:lnTo>
                  <a:lnTo>
                    <a:pt x="2580" y="2542"/>
                  </a:lnTo>
                  <a:lnTo>
                    <a:pt x="2560" y="2534"/>
                  </a:lnTo>
                  <a:lnTo>
                    <a:pt x="2538" y="2529"/>
                  </a:lnTo>
                  <a:close/>
                  <a:moveTo>
                    <a:pt x="944" y="2430"/>
                  </a:moveTo>
                  <a:lnTo>
                    <a:pt x="1391" y="2430"/>
                  </a:lnTo>
                  <a:lnTo>
                    <a:pt x="1406" y="2433"/>
                  </a:lnTo>
                  <a:lnTo>
                    <a:pt x="1420" y="2440"/>
                  </a:lnTo>
                  <a:lnTo>
                    <a:pt x="1431" y="2450"/>
                  </a:lnTo>
                  <a:lnTo>
                    <a:pt x="1438" y="2464"/>
                  </a:lnTo>
                  <a:lnTo>
                    <a:pt x="1440" y="2480"/>
                  </a:lnTo>
                  <a:lnTo>
                    <a:pt x="1440" y="2529"/>
                  </a:lnTo>
                  <a:lnTo>
                    <a:pt x="1438" y="2545"/>
                  </a:lnTo>
                  <a:lnTo>
                    <a:pt x="1431" y="2559"/>
                  </a:lnTo>
                  <a:lnTo>
                    <a:pt x="1420" y="2569"/>
                  </a:lnTo>
                  <a:lnTo>
                    <a:pt x="1406" y="2577"/>
                  </a:lnTo>
                  <a:lnTo>
                    <a:pt x="1391" y="2579"/>
                  </a:lnTo>
                  <a:lnTo>
                    <a:pt x="944" y="2579"/>
                  </a:lnTo>
                  <a:lnTo>
                    <a:pt x="928" y="2577"/>
                  </a:lnTo>
                  <a:lnTo>
                    <a:pt x="914" y="2569"/>
                  </a:lnTo>
                  <a:lnTo>
                    <a:pt x="904" y="2559"/>
                  </a:lnTo>
                  <a:lnTo>
                    <a:pt x="896" y="2545"/>
                  </a:lnTo>
                  <a:lnTo>
                    <a:pt x="894" y="2529"/>
                  </a:lnTo>
                  <a:lnTo>
                    <a:pt x="894" y="2480"/>
                  </a:lnTo>
                  <a:lnTo>
                    <a:pt x="896" y="2464"/>
                  </a:lnTo>
                  <a:lnTo>
                    <a:pt x="904" y="2450"/>
                  </a:lnTo>
                  <a:lnTo>
                    <a:pt x="914" y="2440"/>
                  </a:lnTo>
                  <a:lnTo>
                    <a:pt x="928" y="2433"/>
                  </a:lnTo>
                  <a:lnTo>
                    <a:pt x="944" y="2430"/>
                  </a:lnTo>
                  <a:close/>
                  <a:moveTo>
                    <a:pt x="769" y="2319"/>
                  </a:moveTo>
                  <a:lnTo>
                    <a:pt x="783" y="2322"/>
                  </a:lnTo>
                  <a:lnTo>
                    <a:pt x="795" y="2330"/>
                  </a:lnTo>
                  <a:lnTo>
                    <a:pt x="805" y="2341"/>
                  </a:lnTo>
                  <a:lnTo>
                    <a:pt x="810" y="2355"/>
                  </a:lnTo>
                  <a:lnTo>
                    <a:pt x="810" y="2368"/>
                  </a:lnTo>
                  <a:lnTo>
                    <a:pt x="807" y="2382"/>
                  </a:lnTo>
                  <a:lnTo>
                    <a:pt x="800" y="2395"/>
                  </a:lnTo>
                  <a:lnTo>
                    <a:pt x="616" y="2600"/>
                  </a:lnTo>
                  <a:lnTo>
                    <a:pt x="606" y="2608"/>
                  </a:lnTo>
                  <a:lnTo>
                    <a:pt x="594" y="2613"/>
                  </a:lnTo>
                  <a:lnTo>
                    <a:pt x="581" y="2616"/>
                  </a:lnTo>
                  <a:lnTo>
                    <a:pt x="567" y="2612"/>
                  </a:lnTo>
                  <a:lnTo>
                    <a:pt x="553" y="2605"/>
                  </a:lnTo>
                  <a:lnTo>
                    <a:pt x="439" y="2514"/>
                  </a:lnTo>
                  <a:lnTo>
                    <a:pt x="430" y="2503"/>
                  </a:lnTo>
                  <a:lnTo>
                    <a:pt x="423" y="2490"/>
                  </a:lnTo>
                  <a:lnTo>
                    <a:pt x="422" y="2477"/>
                  </a:lnTo>
                  <a:lnTo>
                    <a:pt x="425" y="2463"/>
                  </a:lnTo>
                  <a:lnTo>
                    <a:pt x="432" y="2449"/>
                  </a:lnTo>
                  <a:lnTo>
                    <a:pt x="442" y="2440"/>
                  </a:lnTo>
                  <a:lnTo>
                    <a:pt x="456" y="2435"/>
                  </a:lnTo>
                  <a:lnTo>
                    <a:pt x="470" y="2433"/>
                  </a:lnTo>
                  <a:lnTo>
                    <a:pt x="484" y="2436"/>
                  </a:lnTo>
                  <a:lnTo>
                    <a:pt x="496" y="2443"/>
                  </a:lnTo>
                  <a:lnTo>
                    <a:pt x="576" y="2507"/>
                  </a:lnTo>
                  <a:lnTo>
                    <a:pt x="731" y="2334"/>
                  </a:lnTo>
                  <a:lnTo>
                    <a:pt x="742" y="2324"/>
                  </a:lnTo>
                  <a:lnTo>
                    <a:pt x="755" y="2320"/>
                  </a:lnTo>
                  <a:lnTo>
                    <a:pt x="769" y="2319"/>
                  </a:lnTo>
                  <a:close/>
                  <a:moveTo>
                    <a:pt x="2186" y="2182"/>
                  </a:moveTo>
                  <a:lnTo>
                    <a:pt x="2251" y="2185"/>
                  </a:lnTo>
                  <a:lnTo>
                    <a:pt x="2316" y="2196"/>
                  </a:lnTo>
                  <a:lnTo>
                    <a:pt x="2378" y="2212"/>
                  </a:lnTo>
                  <a:lnTo>
                    <a:pt x="2437" y="2233"/>
                  </a:lnTo>
                  <a:lnTo>
                    <a:pt x="2494" y="2260"/>
                  </a:lnTo>
                  <a:lnTo>
                    <a:pt x="2546" y="2293"/>
                  </a:lnTo>
                  <a:lnTo>
                    <a:pt x="2596" y="2329"/>
                  </a:lnTo>
                  <a:lnTo>
                    <a:pt x="2642" y="2371"/>
                  </a:lnTo>
                  <a:lnTo>
                    <a:pt x="2683" y="2417"/>
                  </a:lnTo>
                  <a:lnTo>
                    <a:pt x="2721" y="2466"/>
                  </a:lnTo>
                  <a:lnTo>
                    <a:pt x="2753" y="2520"/>
                  </a:lnTo>
                  <a:lnTo>
                    <a:pt x="2780" y="2577"/>
                  </a:lnTo>
                  <a:lnTo>
                    <a:pt x="2802" y="2636"/>
                  </a:lnTo>
                  <a:lnTo>
                    <a:pt x="2818" y="2698"/>
                  </a:lnTo>
                  <a:lnTo>
                    <a:pt x="2828" y="2761"/>
                  </a:lnTo>
                  <a:lnTo>
                    <a:pt x="2831" y="2827"/>
                  </a:lnTo>
                  <a:lnTo>
                    <a:pt x="2828" y="2893"/>
                  </a:lnTo>
                  <a:lnTo>
                    <a:pt x="2818" y="2958"/>
                  </a:lnTo>
                  <a:lnTo>
                    <a:pt x="2802" y="3019"/>
                  </a:lnTo>
                  <a:lnTo>
                    <a:pt x="2780" y="3079"/>
                  </a:lnTo>
                  <a:lnTo>
                    <a:pt x="2753" y="3134"/>
                  </a:lnTo>
                  <a:lnTo>
                    <a:pt x="2721" y="3188"/>
                  </a:lnTo>
                  <a:lnTo>
                    <a:pt x="2683" y="3237"/>
                  </a:lnTo>
                  <a:lnTo>
                    <a:pt x="2642" y="3283"/>
                  </a:lnTo>
                  <a:lnTo>
                    <a:pt x="2596" y="3325"/>
                  </a:lnTo>
                  <a:lnTo>
                    <a:pt x="2546" y="3362"/>
                  </a:lnTo>
                  <a:lnTo>
                    <a:pt x="2494" y="3394"/>
                  </a:lnTo>
                  <a:lnTo>
                    <a:pt x="2437" y="3421"/>
                  </a:lnTo>
                  <a:lnTo>
                    <a:pt x="2378" y="3443"/>
                  </a:lnTo>
                  <a:lnTo>
                    <a:pt x="2316" y="3459"/>
                  </a:lnTo>
                  <a:lnTo>
                    <a:pt x="2251" y="3469"/>
                  </a:lnTo>
                  <a:lnTo>
                    <a:pt x="2186" y="3472"/>
                  </a:lnTo>
                  <a:lnTo>
                    <a:pt x="2120" y="3469"/>
                  </a:lnTo>
                  <a:lnTo>
                    <a:pt x="2055" y="3459"/>
                  </a:lnTo>
                  <a:lnTo>
                    <a:pt x="1993" y="3443"/>
                  </a:lnTo>
                  <a:lnTo>
                    <a:pt x="1934" y="3421"/>
                  </a:lnTo>
                  <a:lnTo>
                    <a:pt x="1877" y="3394"/>
                  </a:lnTo>
                  <a:lnTo>
                    <a:pt x="1825" y="3362"/>
                  </a:lnTo>
                  <a:lnTo>
                    <a:pt x="1775" y="3325"/>
                  </a:lnTo>
                  <a:lnTo>
                    <a:pt x="1729" y="3283"/>
                  </a:lnTo>
                  <a:lnTo>
                    <a:pt x="1688" y="3237"/>
                  </a:lnTo>
                  <a:lnTo>
                    <a:pt x="1650" y="3188"/>
                  </a:lnTo>
                  <a:lnTo>
                    <a:pt x="1618" y="3134"/>
                  </a:lnTo>
                  <a:lnTo>
                    <a:pt x="1591" y="3079"/>
                  </a:lnTo>
                  <a:lnTo>
                    <a:pt x="1569" y="3019"/>
                  </a:lnTo>
                  <a:lnTo>
                    <a:pt x="1553" y="2958"/>
                  </a:lnTo>
                  <a:lnTo>
                    <a:pt x="1543" y="2893"/>
                  </a:lnTo>
                  <a:lnTo>
                    <a:pt x="1540" y="2827"/>
                  </a:lnTo>
                  <a:lnTo>
                    <a:pt x="1543" y="2761"/>
                  </a:lnTo>
                  <a:lnTo>
                    <a:pt x="1553" y="2698"/>
                  </a:lnTo>
                  <a:lnTo>
                    <a:pt x="1569" y="2636"/>
                  </a:lnTo>
                  <a:lnTo>
                    <a:pt x="1591" y="2577"/>
                  </a:lnTo>
                  <a:lnTo>
                    <a:pt x="1618" y="2520"/>
                  </a:lnTo>
                  <a:lnTo>
                    <a:pt x="1650" y="2466"/>
                  </a:lnTo>
                  <a:lnTo>
                    <a:pt x="1688" y="2417"/>
                  </a:lnTo>
                  <a:lnTo>
                    <a:pt x="1729" y="2371"/>
                  </a:lnTo>
                  <a:lnTo>
                    <a:pt x="1775" y="2329"/>
                  </a:lnTo>
                  <a:lnTo>
                    <a:pt x="1825" y="2293"/>
                  </a:lnTo>
                  <a:lnTo>
                    <a:pt x="1877" y="2260"/>
                  </a:lnTo>
                  <a:lnTo>
                    <a:pt x="1934" y="2233"/>
                  </a:lnTo>
                  <a:lnTo>
                    <a:pt x="1993" y="2212"/>
                  </a:lnTo>
                  <a:lnTo>
                    <a:pt x="2055" y="2196"/>
                  </a:lnTo>
                  <a:lnTo>
                    <a:pt x="2120" y="2185"/>
                  </a:lnTo>
                  <a:lnTo>
                    <a:pt x="2186" y="2182"/>
                  </a:lnTo>
                  <a:close/>
                  <a:moveTo>
                    <a:pt x="944" y="1984"/>
                  </a:moveTo>
                  <a:lnTo>
                    <a:pt x="1491" y="1984"/>
                  </a:lnTo>
                  <a:lnTo>
                    <a:pt x="1505" y="1986"/>
                  </a:lnTo>
                  <a:lnTo>
                    <a:pt x="1519" y="1994"/>
                  </a:lnTo>
                  <a:lnTo>
                    <a:pt x="1531" y="2004"/>
                  </a:lnTo>
                  <a:lnTo>
                    <a:pt x="1537" y="2018"/>
                  </a:lnTo>
                  <a:lnTo>
                    <a:pt x="1540" y="2034"/>
                  </a:lnTo>
                  <a:lnTo>
                    <a:pt x="1540" y="2083"/>
                  </a:lnTo>
                  <a:lnTo>
                    <a:pt x="1537" y="2099"/>
                  </a:lnTo>
                  <a:lnTo>
                    <a:pt x="1531" y="2113"/>
                  </a:lnTo>
                  <a:lnTo>
                    <a:pt x="1519" y="2123"/>
                  </a:lnTo>
                  <a:lnTo>
                    <a:pt x="1505" y="2131"/>
                  </a:lnTo>
                  <a:lnTo>
                    <a:pt x="1491" y="2133"/>
                  </a:lnTo>
                  <a:lnTo>
                    <a:pt x="944" y="2133"/>
                  </a:lnTo>
                  <a:lnTo>
                    <a:pt x="928" y="2131"/>
                  </a:lnTo>
                  <a:lnTo>
                    <a:pt x="914" y="2123"/>
                  </a:lnTo>
                  <a:lnTo>
                    <a:pt x="904" y="2113"/>
                  </a:lnTo>
                  <a:lnTo>
                    <a:pt x="896" y="2099"/>
                  </a:lnTo>
                  <a:lnTo>
                    <a:pt x="894" y="2083"/>
                  </a:lnTo>
                  <a:lnTo>
                    <a:pt x="894" y="2034"/>
                  </a:lnTo>
                  <a:lnTo>
                    <a:pt x="896" y="2018"/>
                  </a:lnTo>
                  <a:lnTo>
                    <a:pt x="904" y="2004"/>
                  </a:lnTo>
                  <a:lnTo>
                    <a:pt x="914" y="1994"/>
                  </a:lnTo>
                  <a:lnTo>
                    <a:pt x="928" y="1986"/>
                  </a:lnTo>
                  <a:lnTo>
                    <a:pt x="944" y="1984"/>
                  </a:lnTo>
                  <a:close/>
                  <a:moveTo>
                    <a:pt x="769" y="1894"/>
                  </a:moveTo>
                  <a:lnTo>
                    <a:pt x="783" y="1897"/>
                  </a:lnTo>
                  <a:lnTo>
                    <a:pt x="795" y="1905"/>
                  </a:lnTo>
                  <a:lnTo>
                    <a:pt x="805" y="1916"/>
                  </a:lnTo>
                  <a:lnTo>
                    <a:pt x="810" y="1930"/>
                  </a:lnTo>
                  <a:lnTo>
                    <a:pt x="810" y="1943"/>
                  </a:lnTo>
                  <a:lnTo>
                    <a:pt x="807" y="1957"/>
                  </a:lnTo>
                  <a:lnTo>
                    <a:pt x="800" y="1970"/>
                  </a:lnTo>
                  <a:lnTo>
                    <a:pt x="616" y="2175"/>
                  </a:lnTo>
                  <a:lnTo>
                    <a:pt x="606" y="2183"/>
                  </a:lnTo>
                  <a:lnTo>
                    <a:pt x="594" y="2188"/>
                  </a:lnTo>
                  <a:lnTo>
                    <a:pt x="581" y="2191"/>
                  </a:lnTo>
                  <a:lnTo>
                    <a:pt x="567" y="2187"/>
                  </a:lnTo>
                  <a:lnTo>
                    <a:pt x="553" y="2180"/>
                  </a:lnTo>
                  <a:lnTo>
                    <a:pt x="439" y="2088"/>
                  </a:lnTo>
                  <a:lnTo>
                    <a:pt x="430" y="2078"/>
                  </a:lnTo>
                  <a:lnTo>
                    <a:pt x="423" y="2065"/>
                  </a:lnTo>
                  <a:lnTo>
                    <a:pt x="422" y="2052"/>
                  </a:lnTo>
                  <a:lnTo>
                    <a:pt x="425" y="2038"/>
                  </a:lnTo>
                  <a:lnTo>
                    <a:pt x="432" y="2024"/>
                  </a:lnTo>
                  <a:lnTo>
                    <a:pt x="442" y="2015"/>
                  </a:lnTo>
                  <a:lnTo>
                    <a:pt x="456" y="2010"/>
                  </a:lnTo>
                  <a:lnTo>
                    <a:pt x="470" y="2007"/>
                  </a:lnTo>
                  <a:lnTo>
                    <a:pt x="484" y="2011"/>
                  </a:lnTo>
                  <a:lnTo>
                    <a:pt x="496" y="2018"/>
                  </a:lnTo>
                  <a:lnTo>
                    <a:pt x="576" y="2082"/>
                  </a:lnTo>
                  <a:lnTo>
                    <a:pt x="731" y="1909"/>
                  </a:lnTo>
                  <a:lnTo>
                    <a:pt x="742" y="1899"/>
                  </a:lnTo>
                  <a:lnTo>
                    <a:pt x="755" y="1895"/>
                  </a:lnTo>
                  <a:lnTo>
                    <a:pt x="769" y="1894"/>
                  </a:lnTo>
                  <a:close/>
                  <a:moveTo>
                    <a:pt x="944" y="1588"/>
                  </a:moveTo>
                  <a:lnTo>
                    <a:pt x="1738" y="1588"/>
                  </a:lnTo>
                  <a:lnTo>
                    <a:pt x="1754" y="1590"/>
                  </a:lnTo>
                  <a:lnTo>
                    <a:pt x="1768" y="1597"/>
                  </a:lnTo>
                  <a:lnTo>
                    <a:pt x="1778" y="1608"/>
                  </a:lnTo>
                  <a:lnTo>
                    <a:pt x="1786" y="1621"/>
                  </a:lnTo>
                  <a:lnTo>
                    <a:pt x="1788" y="1637"/>
                  </a:lnTo>
                  <a:lnTo>
                    <a:pt x="1788" y="1687"/>
                  </a:lnTo>
                  <a:lnTo>
                    <a:pt x="1786" y="1702"/>
                  </a:lnTo>
                  <a:lnTo>
                    <a:pt x="1778" y="1716"/>
                  </a:lnTo>
                  <a:lnTo>
                    <a:pt x="1768" y="1727"/>
                  </a:lnTo>
                  <a:lnTo>
                    <a:pt x="1754" y="1734"/>
                  </a:lnTo>
                  <a:lnTo>
                    <a:pt x="1738" y="1736"/>
                  </a:lnTo>
                  <a:lnTo>
                    <a:pt x="944" y="1736"/>
                  </a:lnTo>
                  <a:lnTo>
                    <a:pt x="928" y="1734"/>
                  </a:lnTo>
                  <a:lnTo>
                    <a:pt x="914" y="1727"/>
                  </a:lnTo>
                  <a:lnTo>
                    <a:pt x="904" y="1716"/>
                  </a:lnTo>
                  <a:lnTo>
                    <a:pt x="896" y="1702"/>
                  </a:lnTo>
                  <a:lnTo>
                    <a:pt x="894" y="1687"/>
                  </a:lnTo>
                  <a:lnTo>
                    <a:pt x="894" y="1637"/>
                  </a:lnTo>
                  <a:lnTo>
                    <a:pt x="896" y="1621"/>
                  </a:lnTo>
                  <a:lnTo>
                    <a:pt x="904" y="1608"/>
                  </a:lnTo>
                  <a:lnTo>
                    <a:pt x="914" y="1597"/>
                  </a:lnTo>
                  <a:lnTo>
                    <a:pt x="928" y="1590"/>
                  </a:lnTo>
                  <a:lnTo>
                    <a:pt x="944" y="1588"/>
                  </a:lnTo>
                  <a:close/>
                  <a:moveTo>
                    <a:pt x="769" y="1472"/>
                  </a:moveTo>
                  <a:lnTo>
                    <a:pt x="783" y="1475"/>
                  </a:lnTo>
                  <a:lnTo>
                    <a:pt x="795" y="1483"/>
                  </a:lnTo>
                  <a:lnTo>
                    <a:pt x="805" y="1494"/>
                  </a:lnTo>
                  <a:lnTo>
                    <a:pt x="810" y="1508"/>
                  </a:lnTo>
                  <a:lnTo>
                    <a:pt x="810" y="1521"/>
                  </a:lnTo>
                  <a:lnTo>
                    <a:pt x="807" y="1535"/>
                  </a:lnTo>
                  <a:lnTo>
                    <a:pt x="800" y="1548"/>
                  </a:lnTo>
                  <a:lnTo>
                    <a:pt x="616" y="1753"/>
                  </a:lnTo>
                  <a:lnTo>
                    <a:pt x="606" y="1761"/>
                  </a:lnTo>
                  <a:lnTo>
                    <a:pt x="594" y="1767"/>
                  </a:lnTo>
                  <a:lnTo>
                    <a:pt x="581" y="1769"/>
                  </a:lnTo>
                  <a:lnTo>
                    <a:pt x="567" y="1765"/>
                  </a:lnTo>
                  <a:lnTo>
                    <a:pt x="553" y="1758"/>
                  </a:lnTo>
                  <a:lnTo>
                    <a:pt x="439" y="1667"/>
                  </a:lnTo>
                  <a:lnTo>
                    <a:pt x="430" y="1656"/>
                  </a:lnTo>
                  <a:lnTo>
                    <a:pt x="423" y="1643"/>
                  </a:lnTo>
                  <a:lnTo>
                    <a:pt x="422" y="1630"/>
                  </a:lnTo>
                  <a:lnTo>
                    <a:pt x="425" y="1615"/>
                  </a:lnTo>
                  <a:lnTo>
                    <a:pt x="432" y="1602"/>
                  </a:lnTo>
                  <a:lnTo>
                    <a:pt x="442" y="1593"/>
                  </a:lnTo>
                  <a:lnTo>
                    <a:pt x="456" y="1588"/>
                  </a:lnTo>
                  <a:lnTo>
                    <a:pt x="470" y="1586"/>
                  </a:lnTo>
                  <a:lnTo>
                    <a:pt x="484" y="1589"/>
                  </a:lnTo>
                  <a:lnTo>
                    <a:pt x="496" y="1596"/>
                  </a:lnTo>
                  <a:lnTo>
                    <a:pt x="576" y="1660"/>
                  </a:lnTo>
                  <a:lnTo>
                    <a:pt x="731" y="1487"/>
                  </a:lnTo>
                  <a:lnTo>
                    <a:pt x="742" y="1477"/>
                  </a:lnTo>
                  <a:lnTo>
                    <a:pt x="755" y="1473"/>
                  </a:lnTo>
                  <a:lnTo>
                    <a:pt x="769" y="1472"/>
                  </a:lnTo>
                  <a:close/>
                  <a:moveTo>
                    <a:pt x="944" y="1140"/>
                  </a:moveTo>
                  <a:lnTo>
                    <a:pt x="1738" y="1140"/>
                  </a:lnTo>
                  <a:lnTo>
                    <a:pt x="1754" y="1144"/>
                  </a:lnTo>
                  <a:lnTo>
                    <a:pt x="1768" y="1150"/>
                  </a:lnTo>
                  <a:lnTo>
                    <a:pt x="1778" y="1162"/>
                  </a:lnTo>
                  <a:lnTo>
                    <a:pt x="1786" y="1175"/>
                  </a:lnTo>
                  <a:lnTo>
                    <a:pt x="1788" y="1190"/>
                  </a:lnTo>
                  <a:lnTo>
                    <a:pt x="1788" y="1240"/>
                  </a:lnTo>
                  <a:lnTo>
                    <a:pt x="1786" y="1255"/>
                  </a:lnTo>
                  <a:lnTo>
                    <a:pt x="1778" y="1269"/>
                  </a:lnTo>
                  <a:lnTo>
                    <a:pt x="1768" y="1280"/>
                  </a:lnTo>
                  <a:lnTo>
                    <a:pt x="1754" y="1287"/>
                  </a:lnTo>
                  <a:lnTo>
                    <a:pt x="1738" y="1290"/>
                  </a:lnTo>
                  <a:lnTo>
                    <a:pt x="944" y="1290"/>
                  </a:lnTo>
                  <a:lnTo>
                    <a:pt x="928" y="1287"/>
                  </a:lnTo>
                  <a:lnTo>
                    <a:pt x="914" y="1280"/>
                  </a:lnTo>
                  <a:lnTo>
                    <a:pt x="904" y="1269"/>
                  </a:lnTo>
                  <a:lnTo>
                    <a:pt x="896" y="1255"/>
                  </a:lnTo>
                  <a:lnTo>
                    <a:pt x="894" y="1240"/>
                  </a:lnTo>
                  <a:lnTo>
                    <a:pt x="894" y="1190"/>
                  </a:lnTo>
                  <a:lnTo>
                    <a:pt x="896" y="1175"/>
                  </a:lnTo>
                  <a:lnTo>
                    <a:pt x="904" y="1162"/>
                  </a:lnTo>
                  <a:lnTo>
                    <a:pt x="914" y="1150"/>
                  </a:lnTo>
                  <a:lnTo>
                    <a:pt x="928" y="1144"/>
                  </a:lnTo>
                  <a:lnTo>
                    <a:pt x="944" y="1140"/>
                  </a:lnTo>
                  <a:close/>
                  <a:moveTo>
                    <a:pt x="769" y="1030"/>
                  </a:moveTo>
                  <a:lnTo>
                    <a:pt x="783" y="1034"/>
                  </a:lnTo>
                  <a:lnTo>
                    <a:pt x="795" y="1042"/>
                  </a:lnTo>
                  <a:lnTo>
                    <a:pt x="805" y="1053"/>
                  </a:lnTo>
                  <a:lnTo>
                    <a:pt x="810" y="1066"/>
                  </a:lnTo>
                  <a:lnTo>
                    <a:pt x="810" y="1081"/>
                  </a:lnTo>
                  <a:lnTo>
                    <a:pt x="807" y="1094"/>
                  </a:lnTo>
                  <a:lnTo>
                    <a:pt x="800" y="1106"/>
                  </a:lnTo>
                  <a:lnTo>
                    <a:pt x="616" y="1312"/>
                  </a:lnTo>
                  <a:lnTo>
                    <a:pt x="606" y="1320"/>
                  </a:lnTo>
                  <a:lnTo>
                    <a:pt x="594" y="1326"/>
                  </a:lnTo>
                  <a:lnTo>
                    <a:pt x="581" y="1327"/>
                  </a:lnTo>
                  <a:lnTo>
                    <a:pt x="567" y="1325"/>
                  </a:lnTo>
                  <a:lnTo>
                    <a:pt x="553" y="1317"/>
                  </a:lnTo>
                  <a:lnTo>
                    <a:pt x="439" y="1226"/>
                  </a:lnTo>
                  <a:lnTo>
                    <a:pt x="430" y="1215"/>
                  </a:lnTo>
                  <a:lnTo>
                    <a:pt x="423" y="1202"/>
                  </a:lnTo>
                  <a:lnTo>
                    <a:pt x="422" y="1188"/>
                  </a:lnTo>
                  <a:lnTo>
                    <a:pt x="425" y="1174"/>
                  </a:lnTo>
                  <a:lnTo>
                    <a:pt x="432" y="1162"/>
                  </a:lnTo>
                  <a:lnTo>
                    <a:pt x="442" y="1152"/>
                  </a:lnTo>
                  <a:lnTo>
                    <a:pt x="456" y="1146"/>
                  </a:lnTo>
                  <a:lnTo>
                    <a:pt x="470" y="1145"/>
                  </a:lnTo>
                  <a:lnTo>
                    <a:pt x="484" y="1147"/>
                  </a:lnTo>
                  <a:lnTo>
                    <a:pt x="496" y="1154"/>
                  </a:lnTo>
                  <a:lnTo>
                    <a:pt x="576" y="1218"/>
                  </a:lnTo>
                  <a:lnTo>
                    <a:pt x="731" y="1046"/>
                  </a:lnTo>
                  <a:lnTo>
                    <a:pt x="742" y="1036"/>
                  </a:lnTo>
                  <a:lnTo>
                    <a:pt x="755" y="1031"/>
                  </a:lnTo>
                  <a:lnTo>
                    <a:pt x="769" y="1030"/>
                  </a:lnTo>
                  <a:close/>
                  <a:moveTo>
                    <a:pt x="150" y="347"/>
                  </a:moveTo>
                  <a:lnTo>
                    <a:pt x="552" y="347"/>
                  </a:lnTo>
                  <a:lnTo>
                    <a:pt x="548" y="372"/>
                  </a:lnTo>
                  <a:lnTo>
                    <a:pt x="547" y="399"/>
                  </a:lnTo>
                  <a:lnTo>
                    <a:pt x="550" y="439"/>
                  </a:lnTo>
                  <a:lnTo>
                    <a:pt x="559" y="477"/>
                  </a:lnTo>
                  <a:lnTo>
                    <a:pt x="574" y="511"/>
                  </a:lnTo>
                  <a:lnTo>
                    <a:pt x="594" y="544"/>
                  </a:lnTo>
                  <a:lnTo>
                    <a:pt x="618" y="572"/>
                  </a:lnTo>
                  <a:lnTo>
                    <a:pt x="648" y="598"/>
                  </a:lnTo>
                  <a:lnTo>
                    <a:pt x="681" y="618"/>
                  </a:lnTo>
                  <a:lnTo>
                    <a:pt x="715" y="632"/>
                  </a:lnTo>
                  <a:lnTo>
                    <a:pt x="753" y="642"/>
                  </a:lnTo>
                  <a:lnTo>
                    <a:pt x="793" y="645"/>
                  </a:lnTo>
                  <a:lnTo>
                    <a:pt x="1442" y="645"/>
                  </a:lnTo>
                  <a:lnTo>
                    <a:pt x="1482" y="642"/>
                  </a:lnTo>
                  <a:lnTo>
                    <a:pt x="1520" y="632"/>
                  </a:lnTo>
                  <a:lnTo>
                    <a:pt x="1555" y="618"/>
                  </a:lnTo>
                  <a:lnTo>
                    <a:pt x="1588" y="597"/>
                  </a:lnTo>
                  <a:lnTo>
                    <a:pt x="1616" y="572"/>
                  </a:lnTo>
                  <a:lnTo>
                    <a:pt x="1641" y="543"/>
                  </a:lnTo>
                  <a:lnTo>
                    <a:pt x="1661" y="510"/>
                  </a:lnTo>
                  <a:lnTo>
                    <a:pt x="1676" y="475"/>
                  </a:lnTo>
                  <a:lnTo>
                    <a:pt x="1686" y="436"/>
                  </a:lnTo>
                  <a:lnTo>
                    <a:pt x="1689" y="396"/>
                  </a:lnTo>
                  <a:lnTo>
                    <a:pt x="1688" y="371"/>
                  </a:lnTo>
                  <a:lnTo>
                    <a:pt x="1683" y="347"/>
                  </a:lnTo>
                  <a:lnTo>
                    <a:pt x="1987" y="347"/>
                  </a:lnTo>
                  <a:lnTo>
                    <a:pt x="2029" y="349"/>
                  </a:lnTo>
                  <a:lnTo>
                    <a:pt x="2067" y="356"/>
                  </a:lnTo>
                  <a:lnTo>
                    <a:pt x="2101" y="366"/>
                  </a:lnTo>
                  <a:lnTo>
                    <a:pt x="2132" y="379"/>
                  </a:lnTo>
                  <a:lnTo>
                    <a:pt x="2159" y="396"/>
                  </a:lnTo>
                  <a:lnTo>
                    <a:pt x="2182" y="416"/>
                  </a:lnTo>
                  <a:lnTo>
                    <a:pt x="2201" y="438"/>
                  </a:lnTo>
                  <a:lnTo>
                    <a:pt x="2215" y="462"/>
                  </a:lnTo>
                  <a:lnTo>
                    <a:pt x="2226" y="488"/>
                  </a:lnTo>
                  <a:lnTo>
                    <a:pt x="2233" y="517"/>
                  </a:lnTo>
                  <a:lnTo>
                    <a:pt x="2235" y="546"/>
                  </a:lnTo>
                  <a:lnTo>
                    <a:pt x="2235" y="2036"/>
                  </a:lnTo>
                  <a:lnTo>
                    <a:pt x="2210" y="2035"/>
                  </a:lnTo>
                  <a:lnTo>
                    <a:pt x="2186" y="2034"/>
                  </a:lnTo>
                  <a:lnTo>
                    <a:pt x="2118" y="2037"/>
                  </a:lnTo>
                  <a:lnTo>
                    <a:pt x="2051" y="2045"/>
                  </a:lnTo>
                  <a:lnTo>
                    <a:pt x="1987" y="2060"/>
                  </a:lnTo>
                  <a:lnTo>
                    <a:pt x="1987" y="893"/>
                  </a:lnTo>
                  <a:lnTo>
                    <a:pt x="249" y="893"/>
                  </a:lnTo>
                  <a:lnTo>
                    <a:pt x="249" y="2876"/>
                  </a:lnTo>
                  <a:lnTo>
                    <a:pt x="1394" y="2876"/>
                  </a:lnTo>
                  <a:lnTo>
                    <a:pt x="1400" y="2942"/>
                  </a:lnTo>
                  <a:lnTo>
                    <a:pt x="1412" y="3005"/>
                  </a:lnTo>
                  <a:lnTo>
                    <a:pt x="1429" y="3066"/>
                  </a:lnTo>
                  <a:lnTo>
                    <a:pt x="1450" y="3125"/>
                  </a:lnTo>
                  <a:lnTo>
                    <a:pt x="199" y="3125"/>
                  </a:lnTo>
                  <a:lnTo>
                    <a:pt x="163" y="3122"/>
                  </a:lnTo>
                  <a:lnTo>
                    <a:pt x="130" y="3112"/>
                  </a:lnTo>
                  <a:lnTo>
                    <a:pt x="99" y="3097"/>
                  </a:lnTo>
                  <a:lnTo>
                    <a:pt x="71" y="3079"/>
                  </a:lnTo>
                  <a:lnTo>
                    <a:pt x="47" y="3054"/>
                  </a:lnTo>
                  <a:lnTo>
                    <a:pt x="27" y="3027"/>
                  </a:lnTo>
                  <a:lnTo>
                    <a:pt x="13" y="2995"/>
                  </a:lnTo>
                  <a:lnTo>
                    <a:pt x="3" y="2962"/>
                  </a:lnTo>
                  <a:lnTo>
                    <a:pt x="0" y="2926"/>
                  </a:lnTo>
                  <a:lnTo>
                    <a:pt x="0" y="546"/>
                  </a:lnTo>
                  <a:lnTo>
                    <a:pt x="3" y="513"/>
                  </a:lnTo>
                  <a:lnTo>
                    <a:pt x="9" y="483"/>
                  </a:lnTo>
                  <a:lnTo>
                    <a:pt x="21" y="455"/>
                  </a:lnTo>
                  <a:lnTo>
                    <a:pt x="36" y="428"/>
                  </a:lnTo>
                  <a:lnTo>
                    <a:pt x="53" y="405"/>
                  </a:lnTo>
                  <a:lnTo>
                    <a:pt x="71" y="385"/>
                  </a:lnTo>
                  <a:lnTo>
                    <a:pt x="91" y="369"/>
                  </a:lnTo>
                  <a:lnTo>
                    <a:pt x="111" y="358"/>
                  </a:lnTo>
                  <a:lnTo>
                    <a:pt x="131" y="349"/>
                  </a:lnTo>
                  <a:lnTo>
                    <a:pt x="150" y="347"/>
                  </a:lnTo>
                  <a:close/>
                  <a:moveTo>
                    <a:pt x="1118" y="99"/>
                  </a:moveTo>
                  <a:lnTo>
                    <a:pt x="1098" y="102"/>
                  </a:lnTo>
                  <a:lnTo>
                    <a:pt x="1080" y="109"/>
                  </a:lnTo>
                  <a:lnTo>
                    <a:pt x="1065" y="121"/>
                  </a:lnTo>
                  <a:lnTo>
                    <a:pt x="1053" y="136"/>
                  </a:lnTo>
                  <a:lnTo>
                    <a:pt x="1046" y="154"/>
                  </a:lnTo>
                  <a:lnTo>
                    <a:pt x="1043" y="174"/>
                  </a:lnTo>
                  <a:lnTo>
                    <a:pt x="1046" y="194"/>
                  </a:lnTo>
                  <a:lnTo>
                    <a:pt x="1053" y="211"/>
                  </a:lnTo>
                  <a:lnTo>
                    <a:pt x="1065" y="226"/>
                  </a:lnTo>
                  <a:lnTo>
                    <a:pt x="1080" y="238"/>
                  </a:lnTo>
                  <a:lnTo>
                    <a:pt x="1098" y="245"/>
                  </a:lnTo>
                  <a:lnTo>
                    <a:pt x="1118" y="248"/>
                  </a:lnTo>
                  <a:lnTo>
                    <a:pt x="1138" y="245"/>
                  </a:lnTo>
                  <a:lnTo>
                    <a:pt x="1156" y="238"/>
                  </a:lnTo>
                  <a:lnTo>
                    <a:pt x="1170" y="226"/>
                  </a:lnTo>
                  <a:lnTo>
                    <a:pt x="1182" y="211"/>
                  </a:lnTo>
                  <a:lnTo>
                    <a:pt x="1189" y="194"/>
                  </a:lnTo>
                  <a:lnTo>
                    <a:pt x="1193" y="174"/>
                  </a:lnTo>
                  <a:lnTo>
                    <a:pt x="1189" y="154"/>
                  </a:lnTo>
                  <a:lnTo>
                    <a:pt x="1182" y="136"/>
                  </a:lnTo>
                  <a:lnTo>
                    <a:pt x="1170" y="121"/>
                  </a:lnTo>
                  <a:lnTo>
                    <a:pt x="1156" y="109"/>
                  </a:lnTo>
                  <a:lnTo>
                    <a:pt x="1138" y="102"/>
                  </a:lnTo>
                  <a:lnTo>
                    <a:pt x="1118" y="99"/>
                  </a:lnTo>
                  <a:close/>
                  <a:moveTo>
                    <a:pt x="1116" y="0"/>
                  </a:moveTo>
                  <a:lnTo>
                    <a:pt x="1120" y="0"/>
                  </a:lnTo>
                  <a:lnTo>
                    <a:pt x="1150" y="3"/>
                  </a:lnTo>
                  <a:lnTo>
                    <a:pt x="1180" y="11"/>
                  </a:lnTo>
                  <a:lnTo>
                    <a:pt x="1206" y="23"/>
                  </a:lnTo>
                  <a:lnTo>
                    <a:pt x="1230" y="40"/>
                  </a:lnTo>
                  <a:lnTo>
                    <a:pt x="1252" y="61"/>
                  </a:lnTo>
                  <a:lnTo>
                    <a:pt x="1268" y="85"/>
                  </a:lnTo>
                  <a:lnTo>
                    <a:pt x="1281" y="112"/>
                  </a:lnTo>
                  <a:lnTo>
                    <a:pt x="1288" y="141"/>
                  </a:lnTo>
                  <a:lnTo>
                    <a:pt x="1292" y="171"/>
                  </a:lnTo>
                  <a:lnTo>
                    <a:pt x="1292" y="174"/>
                  </a:lnTo>
                  <a:lnTo>
                    <a:pt x="1294" y="194"/>
                  </a:lnTo>
                  <a:lnTo>
                    <a:pt x="1302" y="211"/>
                  </a:lnTo>
                  <a:lnTo>
                    <a:pt x="1314" y="226"/>
                  </a:lnTo>
                  <a:lnTo>
                    <a:pt x="1328" y="238"/>
                  </a:lnTo>
                  <a:lnTo>
                    <a:pt x="1345" y="245"/>
                  </a:lnTo>
                  <a:lnTo>
                    <a:pt x="1365" y="248"/>
                  </a:lnTo>
                  <a:lnTo>
                    <a:pt x="1442" y="248"/>
                  </a:lnTo>
                  <a:lnTo>
                    <a:pt x="1472" y="251"/>
                  </a:lnTo>
                  <a:lnTo>
                    <a:pt x="1499" y="260"/>
                  </a:lnTo>
                  <a:lnTo>
                    <a:pt x="1524" y="274"/>
                  </a:lnTo>
                  <a:lnTo>
                    <a:pt x="1547" y="291"/>
                  </a:lnTo>
                  <a:lnTo>
                    <a:pt x="1564" y="312"/>
                  </a:lnTo>
                  <a:lnTo>
                    <a:pt x="1578" y="338"/>
                  </a:lnTo>
                  <a:lnTo>
                    <a:pt x="1587" y="366"/>
                  </a:lnTo>
                  <a:lnTo>
                    <a:pt x="1590" y="396"/>
                  </a:lnTo>
                  <a:lnTo>
                    <a:pt x="1590" y="399"/>
                  </a:lnTo>
                  <a:lnTo>
                    <a:pt x="1587" y="428"/>
                  </a:lnTo>
                  <a:lnTo>
                    <a:pt x="1578" y="456"/>
                  </a:lnTo>
                  <a:lnTo>
                    <a:pt x="1564" y="481"/>
                  </a:lnTo>
                  <a:lnTo>
                    <a:pt x="1547" y="503"/>
                  </a:lnTo>
                  <a:lnTo>
                    <a:pt x="1524" y="521"/>
                  </a:lnTo>
                  <a:lnTo>
                    <a:pt x="1499" y="534"/>
                  </a:lnTo>
                  <a:lnTo>
                    <a:pt x="1472" y="543"/>
                  </a:lnTo>
                  <a:lnTo>
                    <a:pt x="1442" y="546"/>
                  </a:lnTo>
                  <a:lnTo>
                    <a:pt x="793" y="546"/>
                  </a:lnTo>
                  <a:lnTo>
                    <a:pt x="764" y="543"/>
                  </a:lnTo>
                  <a:lnTo>
                    <a:pt x="736" y="534"/>
                  </a:lnTo>
                  <a:lnTo>
                    <a:pt x="711" y="521"/>
                  </a:lnTo>
                  <a:lnTo>
                    <a:pt x="689" y="503"/>
                  </a:lnTo>
                  <a:lnTo>
                    <a:pt x="671" y="481"/>
                  </a:lnTo>
                  <a:lnTo>
                    <a:pt x="657" y="456"/>
                  </a:lnTo>
                  <a:lnTo>
                    <a:pt x="649" y="428"/>
                  </a:lnTo>
                  <a:lnTo>
                    <a:pt x="646" y="399"/>
                  </a:lnTo>
                  <a:lnTo>
                    <a:pt x="646" y="396"/>
                  </a:lnTo>
                  <a:lnTo>
                    <a:pt x="649" y="366"/>
                  </a:lnTo>
                  <a:lnTo>
                    <a:pt x="657" y="338"/>
                  </a:lnTo>
                  <a:lnTo>
                    <a:pt x="671" y="312"/>
                  </a:lnTo>
                  <a:lnTo>
                    <a:pt x="689" y="291"/>
                  </a:lnTo>
                  <a:lnTo>
                    <a:pt x="711" y="274"/>
                  </a:lnTo>
                  <a:lnTo>
                    <a:pt x="736" y="260"/>
                  </a:lnTo>
                  <a:lnTo>
                    <a:pt x="764" y="251"/>
                  </a:lnTo>
                  <a:lnTo>
                    <a:pt x="793" y="248"/>
                  </a:lnTo>
                  <a:lnTo>
                    <a:pt x="870" y="248"/>
                  </a:lnTo>
                  <a:lnTo>
                    <a:pt x="889" y="245"/>
                  </a:lnTo>
                  <a:lnTo>
                    <a:pt x="907" y="238"/>
                  </a:lnTo>
                  <a:lnTo>
                    <a:pt x="922" y="226"/>
                  </a:lnTo>
                  <a:lnTo>
                    <a:pt x="933" y="211"/>
                  </a:lnTo>
                  <a:lnTo>
                    <a:pt x="941" y="194"/>
                  </a:lnTo>
                  <a:lnTo>
                    <a:pt x="944" y="174"/>
                  </a:lnTo>
                  <a:lnTo>
                    <a:pt x="944" y="171"/>
                  </a:lnTo>
                  <a:lnTo>
                    <a:pt x="947" y="141"/>
                  </a:lnTo>
                  <a:lnTo>
                    <a:pt x="954" y="112"/>
                  </a:lnTo>
                  <a:lnTo>
                    <a:pt x="967" y="85"/>
                  </a:lnTo>
                  <a:lnTo>
                    <a:pt x="984" y="61"/>
                  </a:lnTo>
                  <a:lnTo>
                    <a:pt x="1005" y="40"/>
                  </a:lnTo>
                  <a:lnTo>
                    <a:pt x="1029" y="23"/>
                  </a:lnTo>
                  <a:lnTo>
                    <a:pt x="1056" y="11"/>
                  </a:lnTo>
                  <a:lnTo>
                    <a:pt x="1085" y="3"/>
                  </a:lnTo>
                  <a:lnTo>
                    <a:pt x="1116" y="0"/>
                  </a:lnTo>
                  <a:close/>
                </a:path>
              </a:pathLst>
            </a:custGeom>
            <a:solidFill>
              <a:srgbClr val="05E2D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C6B6A58-25E0-D6DB-5FA5-3316D1424FA8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래픽 13" descr="확인 표시 단색으로 채워진">
            <a:extLst>
              <a:ext uri="{FF2B5EF4-FFF2-40B4-BE49-F238E27FC236}">
                <a16:creationId xmlns:a16="http://schemas.microsoft.com/office/drawing/2014/main" id="{ECD519DF-20AC-DF59-36FB-BF6020BF65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7C2B2D-95F5-0FEC-2470-A1EEFE4A34DF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집값에 직접적으로 영향을 미치는 변수 파악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7F130B-B830-30E7-EB0C-F9CD294983ED}"/>
              </a:ext>
            </a:extLst>
          </p:cNvPr>
          <p:cNvSpPr/>
          <p:nvPr/>
        </p:nvSpPr>
        <p:spPr>
          <a:xfrm>
            <a:off x="3628373" y="5909812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ysClr val="windowText" lastClr="000000"/>
                </a:solidFill>
              </a:rPr>
              <a:t>호스머</a:t>
            </a:r>
            <a:r>
              <a:rPr lang="en-US" altLang="ko-KR" dirty="0">
                <a:solidFill>
                  <a:sysClr val="windowText" lastClr="000000"/>
                </a:solidFill>
              </a:rPr>
              <a:t>-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렘쇼분석을</a:t>
            </a:r>
            <a:r>
              <a:rPr lang="ko-KR" altLang="en-US" dirty="0">
                <a:solidFill>
                  <a:sysClr val="windowText" lastClr="000000"/>
                </a:solidFill>
              </a:rPr>
              <a:t> 사용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 p-value</a:t>
            </a:r>
            <a:r>
              <a:rPr lang="ko-KR" altLang="en-US" dirty="0">
                <a:solidFill>
                  <a:sysClr val="windowText" lastClr="000000"/>
                </a:solidFill>
              </a:rPr>
              <a:t>가 </a:t>
            </a:r>
            <a:r>
              <a:rPr lang="en-US" altLang="ko-KR" dirty="0">
                <a:solidFill>
                  <a:sysClr val="windowText" lastClr="000000"/>
                </a:solidFill>
              </a:rPr>
              <a:t>0.9464</a:t>
            </a:r>
            <a:r>
              <a:rPr lang="ko-KR" altLang="en-US" dirty="0">
                <a:solidFill>
                  <a:sysClr val="windowText" lastClr="000000"/>
                </a:solidFill>
              </a:rPr>
              <a:t>로 모형 적합도 우수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E86C63-8265-2D7B-9718-B2E9F1A0B6CF}"/>
              </a:ext>
            </a:extLst>
          </p:cNvPr>
          <p:cNvSpPr/>
          <p:nvPr/>
        </p:nvSpPr>
        <p:spPr>
          <a:xfrm>
            <a:off x="3645474" y="5890762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39" y="1211471"/>
            <a:ext cx="1539170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Logistic-regression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EC3A2EB-4757-F84A-B324-A18349D9C31D}"/>
              </a:ext>
            </a:extLst>
          </p:cNvPr>
          <p:cNvSpPr/>
          <p:nvPr/>
        </p:nvSpPr>
        <p:spPr>
          <a:xfrm flipH="1">
            <a:off x="2282068" y="1207785"/>
            <a:ext cx="1066836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10~11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page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3143873" y="1281735"/>
            <a:ext cx="54186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3143874" y="1391954"/>
            <a:ext cx="54185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1" y="1277542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C9600C3-4A05-02A9-5E54-0D54C0159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535" y="2561866"/>
            <a:ext cx="3590925" cy="1009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6E086-D9E7-C0B9-A339-854123A148EA}"/>
              </a:ext>
            </a:extLst>
          </p:cNvPr>
          <p:cNvSpPr txBox="1"/>
          <p:nvPr/>
        </p:nvSpPr>
        <p:spPr>
          <a:xfrm>
            <a:off x="4590119" y="1858836"/>
            <a:ext cx="3011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호스머</a:t>
            </a:r>
            <a:r>
              <a:rPr lang="en-US" altLang="ko-KR" dirty="0"/>
              <a:t>-</a:t>
            </a:r>
            <a:r>
              <a:rPr lang="ko-KR" altLang="en-US" dirty="0" err="1"/>
              <a:t>렘쇼의</a:t>
            </a:r>
            <a:r>
              <a:rPr lang="ko-KR" altLang="en-US" dirty="0"/>
              <a:t> 적합도 검정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DC79D0-9D6F-C135-5C7B-3C2E4B16935D}"/>
              </a:ext>
            </a:extLst>
          </p:cNvPr>
          <p:cNvSpPr txBox="1"/>
          <p:nvPr/>
        </p:nvSpPr>
        <p:spPr>
          <a:xfrm>
            <a:off x="4771426" y="3917409"/>
            <a:ext cx="2649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H0: </a:t>
            </a:r>
            <a:r>
              <a:rPr lang="ko-KR" altLang="en-US" sz="1400" dirty="0"/>
              <a:t>회귀모형 적합</a:t>
            </a:r>
            <a:endParaRPr lang="en-US" altLang="ko-KR" sz="1400" dirty="0"/>
          </a:p>
          <a:p>
            <a:r>
              <a:rPr lang="en-US" altLang="ko-KR" sz="1400" dirty="0"/>
              <a:t>H1: </a:t>
            </a:r>
            <a:r>
              <a:rPr lang="ko-KR" altLang="en-US" sz="1400" dirty="0"/>
              <a:t>회귀모형 부적합</a:t>
            </a:r>
          </a:p>
        </p:txBody>
      </p:sp>
    </p:spTree>
    <p:extLst>
      <p:ext uri="{BB962C8B-B14F-4D97-AF65-F5344CB8AC3E}">
        <p14:creationId xmlns:p14="http://schemas.microsoft.com/office/powerpoint/2010/main" val="2452539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err="1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로지스틱</a:t>
                </a: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회귀분석 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6" y="968632"/>
              <a:ext cx="2751365" cy="317243"/>
              <a:chOff x="537176" y="968632"/>
              <a:chExt cx="2751365" cy="31724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6" y="972318"/>
                <a:ext cx="1539170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Logistic-regression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analysis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2221705" y="968632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10~11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page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3083510" y="1042582"/>
                <a:ext cx="54186" cy="156932"/>
                <a:chOff x="3420746" y="1122365"/>
                <a:chExt cx="77755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3420746" y="1122365"/>
                  <a:ext cx="77755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3420747" y="1280525"/>
                  <a:ext cx="77754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5E2D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1988200"/>
            <a:ext cx="4197350" cy="44882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CA915C-9E77-E5F8-789C-45600DFAC639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래픽 14" descr="확인 표시 단색으로 채워진">
            <a:extLst>
              <a:ext uri="{FF2B5EF4-FFF2-40B4-BE49-F238E27FC236}">
                <a16:creationId xmlns:a16="http://schemas.microsoft.com/office/drawing/2014/main" id="{9E61C728-159E-79F9-09BB-CE551B6788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322746F-485B-3608-D61E-37E5D89D723F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집값이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높고 낮음에 따른 변수들의 영향력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1A54DC-E4EA-C02A-D117-E3EDD4B68382}"/>
              </a:ext>
            </a:extLst>
          </p:cNvPr>
          <p:cNvSpPr/>
          <p:nvPr/>
        </p:nvSpPr>
        <p:spPr>
          <a:xfrm>
            <a:off x="6845301" y="3752457"/>
            <a:ext cx="4417786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유의수준이 높아 유의미한 변수가 없음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97E813B-393A-8AE9-4CE5-82B233F06243}"/>
              </a:ext>
            </a:extLst>
          </p:cNvPr>
          <p:cNvSpPr/>
          <p:nvPr/>
        </p:nvSpPr>
        <p:spPr>
          <a:xfrm>
            <a:off x="6862401" y="373340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242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이등변 삼각형 30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8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67AF79D-F5B1-31A5-A2D3-728DAECAF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972" y="3396914"/>
            <a:ext cx="3552825" cy="4953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9102C2E-0F33-D03C-8D61-175D5A7F13C5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51D76554-2331-4088-72E6-ED32A73BA8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12ADD8-957F-64A8-E2D8-E76FE16CC6E1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요인분석을 통한 차원축소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FF22F4-EBF4-6408-B847-E78B1015625D}"/>
              </a:ext>
            </a:extLst>
          </p:cNvPr>
          <p:cNvSpPr/>
          <p:nvPr/>
        </p:nvSpPr>
        <p:spPr>
          <a:xfrm>
            <a:off x="1372435" y="4632364"/>
            <a:ext cx="4417786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0.59</a:t>
            </a:r>
            <a:r>
              <a:rPr lang="ko-KR" altLang="en-US" dirty="0">
                <a:solidFill>
                  <a:sysClr val="windowText" lastClr="000000"/>
                </a:solidFill>
              </a:rPr>
              <a:t>로 공통성이 있음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2299341-1811-BE32-A581-E0A0DCF2D84A}"/>
              </a:ext>
            </a:extLst>
          </p:cNvPr>
          <p:cNvSpPr/>
          <p:nvPr/>
        </p:nvSpPr>
        <p:spPr>
          <a:xfrm>
            <a:off x="1389535" y="4613314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7A7081-3789-52C1-F98A-A66FD1441979}"/>
              </a:ext>
            </a:extLst>
          </p:cNvPr>
          <p:cNvSpPr/>
          <p:nvPr/>
        </p:nvSpPr>
        <p:spPr>
          <a:xfrm>
            <a:off x="6736574" y="4632364"/>
            <a:ext cx="4417786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변수들 간의 선형 상관성을 가짐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2B1972E-D071-7270-5658-A142AACC1B64}"/>
              </a:ext>
            </a:extLst>
          </p:cNvPr>
          <p:cNvSpPr/>
          <p:nvPr/>
        </p:nvSpPr>
        <p:spPr>
          <a:xfrm>
            <a:off x="6753674" y="4613314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F4809E2-F9CA-0795-01BA-494891006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7290" y="2798996"/>
            <a:ext cx="3648075" cy="1295400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87CAEE-46A9-5193-DFBB-066F826845C2}"/>
              </a:ext>
            </a:extLst>
          </p:cNvPr>
          <p:cNvSpPr/>
          <p:nvPr/>
        </p:nvSpPr>
        <p:spPr>
          <a:xfrm>
            <a:off x="2795811" y="1919786"/>
            <a:ext cx="2176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KMO </a:t>
            </a:r>
            <a:r>
              <a:rPr lang="ko-KR" altLang="en-US" b="1" dirty="0">
                <a:latin typeface="+mj-ea"/>
                <a:ea typeface="+mj-ea"/>
              </a:rPr>
              <a:t>검정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610B385-F78D-A804-5178-13D3286BD158}"/>
              </a:ext>
            </a:extLst>
          </p:cNvPr>
          <p:cNvSpPr/>
          <p:nvPr/>
        </p:nvSpPr>
        <p:spPr>
          <a:xfrm>
            <a:off x="7857167" y="1919786"/>
            <a:ext cx="2176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Bartlett </a:t>
            </a:r>
            <a:r>
              <a:rPr lang="ko-KR" altLang="en-US" b="1" dirty="0">
                <a:latin typeface="+mj-ea"/>
                <a:ea typeface="+mj-ea"/>
              </a:rPr>
              <a:t>검정</a:t>
            </a:r>
          </a:p>
        </p:txBody>
      </p:sp>
    </p:spTree>
    <p:extLst>
      <p:ext uri="{BB962C8B-B14F-4D97-AF65-F5344CB8AC3E}">
        <p14:creationId xmlns:p14="http://schemas.microsoft.com/office/powerpoint/2010/main" val="1007705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6459" y="2173332"/>
            <a:ext cx="5695512" cy="3420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99" y="2675547"/>
            <a:ext cx="4655917" cy="24155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7F5676-86F9-BCC1-91BF-75000DB1422B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래픽 14" descr="확인 표시 단색으로 채워진">
            <a:extLst>
              <a:ext uri="{FF2B5EF4-FFF2-40B4-BE49-F238E27FC236}">
                <a16:creationId xmlns:a16="http://schemas.microsoft.com/office/drawing/2014/main" id="{3023D51B-E836-F9A7-1CBD-F5068FD732E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B3B04F-6440-BB66-E1E4-637033BEC7B0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요인분석을 통한 차원축소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49E018B-EF85-42E2-0C5C-E3125D8831EC}"/>
              </a:ext>
            </a:extLst>
          </p:cNvPr>
          <p:cNvSpPr/>
          <p:nvPr/>
        </p:nvSpPr>
        <p:spPr>
          <a:xfrm>
            <a:off x="3471566" y="592199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주성분 분석을 이용한 시각화 및 요인 개수 설정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521A05F-FA51-B9F4-6E47-4D578170112E}"/>
              </a:ext>
            </a:extLst>
          </p:cNvPr>
          <p:cNvSpPr/>
          <p:nvPr/>
        </p:nvSpPr>
        <p:spPr>
          <a:xfrm>
            <a:off x="3488667" y="590294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이등변 삼각형 43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9599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AB65E9F-5267-B7FB-D699-30856B445286}"/>
              </a:ext>
            </a:extLst>
          </p:cNvPr>
          <p:cNvSpPr txBox="1"/>
          <p:nvPr/>
        </p:nvSpPr>
        <p:spPr>
          <a:xfrm>
            <a:off x="2643139" y="2334015"/>
            <a:ext cx="960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Eigenvalue</a:t>
            </a:r>
          </a:p>
          <a:p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887" y="2009780"/>
            <a:ext cx="4215817" cy="34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993" y="3008153"/>
            <a:ext cx="4456238" cy="9009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3228F31-C92C-AE94-6FEC-21CFC269B655}"/>
              </a:ext>
            </a:extLst>
          </p:cNvPr>
          <p:cNvSpPr/>
          <p:nvPr/>
        </p:nvSpPr>
        <p:spPr>
          <a:xfrm>
            <a:off x="3471566" y="592199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고유 값과 </a:t>
            </a:r>
            <a:r>
              <a:rPr lang="en-US" altLang="ko-KR" dirty="0">
                <a:solidFill>
                  <a:sysClr val="windowText" lastClr="000000"/>
                </a:solidFill>
              </a:rPr>
              <a:t>Scree plot</a:t>
            </a:r>
            <a:r>
              <a:rPr lang="ko-KR" altLang="en-US" dirty="0">
                <a:solidFill>
                  <a:sysClr val="windowText" lastClr="000000"/>
                </a:solidFill>
              </a:rPr>
              <a:t>을 통한 요인 개수 설정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20F0110-F304-FD61-D4A4-7B86568FB569}"/>
              </a:ext>
            </a:extLst>
          </p:cNvPr>
          <p:cNvSpPr/>
          <p:nvPr/>
        </p:nvSpPr>
        <p:spPr>
          <a:xfrm>
            <a:off x="3488667" y="590294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966A61-0504-C8D6-A50C-B7489DF9ACE8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래픽 21" descr="확인 표시 단색으로 채워진">
            <a:extLst>
              <a:ext uri="{FF2B5EF4-FFF2-40B4-BE49-F238E27FC236}">
                <a16:creationId xmlns:a16="http://schemas.microsoft.com/office/drawing/2014/main" id="{A372EDA8-BC93-298E-67A6-FD9B7C5700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1791AE8-26A6-9FF9-3028-B90AD8CDEA47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요인분석을 통한 차원축소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4066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9AE34B6-7F18-E441-874A-A28F47980F64}"/>
              </a:ext>
            </a:extLst>
          </p:cNvPr>
          <p:cNvSpPr txBox="1"/>
          <p:nvPr/>
        </p:nvSpPr>
        <p:spPr>
          <a:xfrm>
            <a:off x="3015248" y="1761193"/>
            <a:ext cx="174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주성분분석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1A96BA-8D02-6D16-6A38-AAE8EB361AFC}"/>
              </a:ext>
            </a:extLst>
          </p:cNvPr>
          <p:cNvSpPr txBox="1"/>
          <p:nvPr/>
        </p:nvSpPr>
        <p:spPr>
          <a:xfrm>
            <a:off x="7265036" y="1738796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/>
              <a:t>고유값과</a:t>
            </a:r>
            <a:r>
              <a:rPr lang="ko-KR" altLang="en-US" b="1" dirty="0"/>
              <a:t> </a:t>
            </a:r>
            <a:r>
              <a:rPr lang="en-US" altLang="ko-KR" b="1" dirty="0"/>
              <a:t>Scree plot</a:t>
            </a:r>
            <a:endParaRPr lang="ko-KR" altLang="en-US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06" y="2160421"/>
            <a:ext cx="3413659" cy="34200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932" y="2091503"/>
            <a:ext cx="3491581" cy="3420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858978-0EC7-0823-0400-307F6AD9D930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래픽 14" descr="확인 표시 단색으로 채워진">
            <a:extLst>
              <a:ext uri="{FF2B5EF4-FFF2-40B4-BE49-F238E27FC236}">
                <a16:creationId xmlns:a16="http://schemas.microsoft.com/office/drawing/2014/main" id="{B1D96B95-3D3A-E8A5-9030-70759189FB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494EC17-0950-F5F0-73CE-3FF5A00B5CE8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요인분석을 통한 차원축소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8ED6CF1-3651-CF7E-4B1E-A980814319C1}"/>
              </a:ext>
            </a:extLst>
          </p:cNvPr>
          <p:cNvSpPr/>
          <p:nvPr/>
        </p:nvSpPr>
        <p:spPr>
          <a:xfrm>
            <a:off x="3471566" y="592199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모형 적합도가 높은 쪽으로 분석 진행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9BD5208-8237-7289-75BE-9E0DFB966BC6}"/>
              </a:ext>
            </a:extLst>
          </p:cNvPr>
          <p:cNvSpPr/>
          <p:nvPr/>
        </p:nvSpPr>
        <p:spPr>
          <a:xfrm>
            <a:off x="3488667" y="590294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955574" y="1281735"/>
            <a:ext cx="54187" cy="156932"/>
            <a:chOff x="2955574" y="1281735"/>
            <a:chExt cx="54187" cy="156932"/>
          </a:xfrm>
        </p:grpSpPr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이등변 삼각형 47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이등변 삼각형 48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513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4" y="504691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870" y="2170799"/>
            <a:ext cx="4143375" cy="40767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FC9780E-61B8-001A-F0CB-7D2319FA1859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2C03C76F-4997-C13C-D9ED-6482083B19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BE33942-5124-6AE8-CEF1-92E2629BC56F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요인분석을 통한 차원축소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FF32CA8-EAED-DB73-C00C-092A0479A580}"/>
              </a:ext>
            </a:extLst>
          </p:cNvPr>
          <p:cNvSpPr/>
          <p:nvPr/>
        </p:nvSpPr>
        <p:spPr>
          <a:xfrm>
            <a:off x="6539869" y="3816299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Loadings </a:t>
            </a:r>
            <a:r>
              <a:rPr lang="ko-KR" altLang="en-US" dirty="0">
                <a:solidFill>
                  <a:sysClr val="windowText" lastClr="000000"/>
                </a:solidFill>
              </a:rPr>
              <a:t>값이 </a:t>
            </a:r>
            <a:r>
              <a:rPr lang="en-US" altLang="ko-KR" dirty="0">
                <a:solidFill>
                  <a:sysClr val="windowText" lastClr="000000"/>
                </a:solidFill>
              </a:rPr>
              <a:t>0.5 </a:t>
            </a:r>
            <a:r>
              <a:rPr lang="ko-KR" altLang="en-US" dirty="0">
                <a:solidFill>
                  <a:sysClr val="windowText" lastClr="000000"/>
                </a:solidFill>
              </a:rPr>
              <a:t>이상만 추출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265BF2-6910-7498-C280-ADFF199A6D6B}"/>
              </a:ext>
            </a:extLst>
          </p:cNvPr>
          <p:cNvSpPr/>
          <p:nvPr/>
        </p:nvSpPr>
        <p:spPr>
          <a:xfrm>
            <a:off x="6556970" y="3797249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9666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42748BFA-6BD2-CCB9-D9C4-802D941AD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67" y="2013993"/>
            <a:ext cx="6734134" cy="3942254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F5A31FF-1786-48DD-164C-64FCA804EADF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래픽 4" descr="확인 표시 단색으로 채워진">
            <a:extLst>
              <a:ext uri="{FF2B5EF4-FFF2-40B4-BE49-F238E27FC236}">
                <a16:creationId xmlns:a16="http://schemas.microsoft.com/office/drawing/2014/main" id="{8FDDC895-5385-7E13-6F1F-FA93A9492A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BDA73B-A3FA-AA60-8F82-393151398418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요인분석을 통한 차원축소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415CC1-5AAD-5246-152D-FED5EC8E4841}"/>
              </a:ext>
            </a:extLst>
          </p:cNvPr>
          <p:cNvSpPr/>
          <p:nvPr/>
        </p:nvSpPr>
        <p:spPr>
          <a:xfrm>
            <a:off x="3471566" y="592199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요인지표 시각화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E62257-5BD3-6983-5E48-41B10A6E2146}"/>
              </a:ext>
            </a:extLst>
          </p:cNvPr>
          <p:cNvSpPr/>
          <p:nvPr/>
        </p:nvSpPr>
        <p:spPr>
          <a:xfrm>
            <a:off x="3488667" y="590294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774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 </a:t>
                </a:r>
                <a:r>
                  <a:rPr lang="en-US" altLang="ko-KR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– </a:t>
                </a: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비교분석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6" y="2074561"/>
            <a:ext cx="10611624" cy="36258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A4A327C-8014-B1A6-67A4-1283281F7D42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래픽 13" descr="확인 표시 단색으로 채워진">
            <a:extLst>
              <a:ext uri="{FF2B5EF4-FFF2-40B4-BE49-F238E27FC236}">
                <a16:creationId xmlns:a16="http://schemas.microsoft.com/office/drawing/2014/main" id="{1353A889-E577-A498-8911-0DCA95D0AD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1E38F9-B97B-7288-60FA-E896C760AE89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집값이 높고 낮음에 따른 요인 별</a:t>
            </a:r>
            <a:r>
              <a:rPr lang="en-US" altLang="ko-KR" sz="1000" dirty="0">
                <a:solidFill>
                  <a:srgbClr val="404040"/>
                </a:solidFill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</a:rPr>
              <a:t>변수 별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비교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90DC435-E02D-64AB-0C04-E27D696271B6}"/>
              </a:ext>
            </a:extLst>
          </p:cNvPr>
          <p:cNvSpPr/>
          <p:nvPr/>
        </p:nvSpPr>
        <p:spPr>
          <a:xfrm>
            <a:off x="3471566" y="592199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변수들의 영향이 </a:t>
            </a:r>
            <a:r>
              <a:rPr lang="ko-KR" altLang="en-US" dirty="0" err="1">
                <a:solidFill>
                  <a:sysClr val="windowText" lastClr="000000"/>
                </a:solidFill>
              </a:rPr>
              <a:t>유의미</a:t>
            </a:r>
            <a:r>
              <a:rPr lang="ko-KR" altLang="en-US" dirty="0">
                <a:solidFill>
                  <a:sysClr val="windowText" lastClr="000000"/>
                </a:solidFill>
              </a:rPr>
              <a:t> 하지 않음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1380F7-437D-5C51-1908-A8239ED2EE03}"/>
              </a:ext>
            </a:extLst>
          </p:cNvPr>
          <p:cNvSpPr/>
          <p:nvPr/>
        </p:nvSpPr>
        <p:spPr>
          <a:xfrm>
            <a:off x="3488667" y="590294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이등변 삼각형 35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1159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 </a:t>
                </a:r>
                <a:r>
                  <a:rPr lang="en-US" altLang="ko-KR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– </a:t>
                </a: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비교분석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A22105-DF93-5E53-3C2C-F4C194A6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81" y="2278189"/>
            <a:ext cx="7553325" cy="42672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477976F-281C-0F34-2354-9FF3381A505B}"/>
              </a:ext>
            </a:extLst>
          </p:cNvPr>
          <p:cNvSpPr/>
          <p:nvPr/>
        </p:nvSpPr>
        <p:spPr>
          <a:xfrm>
            <a:off x="3191724" y="1945775"/>
            <a:ext cx="4305394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평균 이하는 </a:t>
            </a:r>
            <a:r>
              <a:rPr lang="en-US" altLang="ko-KR" dirty="0">
                <a:solidFill>
                  <a:sysClr val="windowText" lastClr="000000"/>
                </a:solidFill>
              </a:rPr>
              <a:t>0 </a:t>
            </a:r>
            <a:r>
              <a:rPr lang="ko-KR" altLang="en-US" dirty="0">
                <a:solidFill>
                  <a:sysClr val="windowText" lastClr="000000"/>
                </a:solidFill>
              </a:rPr>
              <a:t>평균 이상은 </a:t>
            </a:r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</a:rPr>
              <a:t>로 나누어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구별 분포를 시각화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F11A4A-FCB6-14DA-CCBF-A1D8E9EA477D}"/>
              </a:ext>
            </a:extLst>
          </p:cNvPr>
          <p:cNvSpPr/>
          <p:nvPr/>
        </p:nvSpPr>
        <p:spPr>
          <a:xfrm>
            <a:off x="3222932" y="1926190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7AA97A-C39B-6C15-3401-F33E5034A38E}"/>
              </a:ext>
            </a:extLst>
          </p:cNvPr>
          <p:cNvSpPr txBox="1"/>
          <p:nvPr/>
        </p:nvSpPr>
        <p:spPr>
          <a:xfrm>
            <a:off x="9660534" y="3429000"/>
            <a:ext cx="1793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Factor 1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ysClr val="windowText" lastClr="000000"/>
                </a:solidFill>
              </a:rPr>
              <a:t>병원수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ysClr val="windowText" lastClr="000000"/>
                </a:solidFill>
              </a:rPr>
              <a:t>범죄발생수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ysClr val="windowText" lastClr="000000"/>
                </a:solidFill>
              </a:rPr>
              <a:t>편의점수</a:t>
            </a:r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BB11817-63AC-584C-A403-0169CF224714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3" name="그래픽 32" descr="확인 표시 단색으로 채워진">
            <a:extLst>
              <a:ext uri="{FF2B5EF4-FFF2-40B4-BE49-F238E27FC236}">
                <a16:creationId xmlns:a16="http://schemas.microsoft.com/office/drawing/2014/main" id="{C8B67712-A3DE-7270-C3AF-30D455E4FA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F96C458-90C7-3D84-DE09-A6547150C057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집값이 높고 낮음에 따른 요인 별</a:t>
            </a:r>
            <a:r>
              <a:rPr lang="en-US" altLang="ko-KR" sz="1000" dirty="0">
                <a:solidFill>
                  <a:srgbClr val="404040"/>
                </a:solidFill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</a:rPr>
              <a:t>변수 별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비교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 </a:t>
            </a:r>
          </a:p>
        </p:txBody>
      </p:sp>
      <p:grpSp>
        <p:nvGrpSpPr>
          <p:cNvPr id="40" name="그룹 39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3" name="이등변 삼각형 42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4154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평행 사변형 40">
            <a:extLst>
              <a:ext uri="{FF2B5EF4-FFF2-40B4-BE49-F238E27FC236}">
                <a16:creationId xmlns:a16="http://schemas.microsoft.com/office/drawing/2014/main" id="{5BFDACC1-6CE0-8742-9304-4504C9B4CD2E}"/>
              </a:ext>
            </a:extLst>
          </p:cNvPr>
          <p:cNvSpPr/>
          <p:nvPr/>
        </p:nvSpPr>
        <p:spPr>
          <a:xfrm flipV="1">
            <a:off x="692727" y="0"/>
            <a:ext cx="10806545" cy="6858000"/>
          </a:xfrm>
          <a:prstGeom prst="parallelogram">
            <a:avLst>
              <a:gd name="adj" fmla="val 58131"/>
            </a:avLst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E7397B8-FF64-6FC9-23B0-364DDBAC8CB9}"/>
              </a:ext>
            </a:extLst>
          </p:cNvPr>
          <p:cNvGrpSpPr/>
          <p:nvPr/>
        </p:nvGrpSpPr>
        <p:grpSpPr>
          <a:xfrm>
            <a:off x="1801585" y="545319"/>
            <a:ext cx="4796693" cy="960816"/>
            <a:chOff x="1712685" y="278619"/>
            <a:chExt cx="4796693" cy="960816"/>
          </a:xfrm>
        </p:grpSpPr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495E82FC-D5FF-33CF-00A9-B8F5655DAE1E}"/>
                </a:ext>
              </a:extLst>
            </p:cNvPr>
            <p:cNvSpPr/>
            <p:nvPr/>
          </p:nvSpPr>
          <p:spPr>
            <a:xfrm rot="844126">
              <a:off x="1712685" y="339549"/>
              <a:ext cx="899886" cy="899886"/>
            </a:xfrm>
            <a:prstGeom prst="diamond">
              <a:avLst/>
            </a:prstGeom>
            <a:solidFill>
              <a:srgbClr val="05D686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F8A4D4-8F07-486C-E34C-FBEB7B0179AC}"/>
                </a:ext>
              </a:extLst>
            </p:cNvPr>
            <p:cNvSpPr txBox="1"/>
            <p:nvPr/>
          </p:nvSpPr>
          <p:spPr>
            <a:xfrm>
              <a:off x="3397878" y="278619"/>
              <a:ext cx="3111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727272"/>
                  </a:solidFill>
                </a:rPr>
                <a:t> 서론</a:t>
              </a:r>
            </a:p>
          </p:txBody>
        </p: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EEA7ADC3-809D-1C9D-1C13-9D75630666CB}"/>
                </a:ext>
              </a:extLst>
            </p:cNvPr>
            <p:cNvCxnSpPr>
              <a:cxnSpLocks/>
            </p:cNvCxnSpPr>
            <p:nvPr/>
          </p:nvCxnSpPr>
          <p:spPr>
            <a:xfrm>
              <a:off x="3530600" y="902215"/>
              <a:ext cx="2374900" cy="0"/>
            </a:xfrm>
            <a:prstGeom prst="line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9902601-FED5-FB99-45CD-E0B461D619F5}"/>
              </a:ext>
            </a:extLst>
          </p:cNvPr>
          <p:cNvGrpSpPr/>
          <p:nvPr/>
        </p:nvGrpSpPr>
        <p:grpSpPr>
          <a:xfrm>
            <a:off x="2925918" y="2341103"/>
            <a:ext cx="4796693" cy="960816"/>
            <a:chOff x="1712685" y="278619"/>
            <a:chExt cx="4796693" cy="960816"/>
          </a:xfrm>
        </p:grpSpPr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3AADF10C-4F93-8894-5CA7-F7401ED2B14A}"/>
                </a:ext>
              </a:extLst>
            </p:cNvPr>
            <p:cNvSpPr/>
            <p:nvPr/>
          </p:nvSpPr>
          <p:spPr>
            <a:xfrm rot="844126">
              <a:off x="1712685" y="339549"/>
              <a:ext cx="899886" cy="899886"/>
            </a:xfrm>
            <a:prstGeom prst="diamond">
              <a:avLst/>
            </a:prstGeom>
            <a:solidFill>
              <a:srgbClr val="05D686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EB4DB13-D13F-4654-997D-2F0A51F16704}"/>
                </a:ext>
              </a:extLst>
            </p:cNvPr>
            <p:cNvSpPr txBox="1"/>
            <p:nvPr/>
          </p:nvSpPr>
          <p:spPr>
            <a:xfrm>
              <a:off x="3397878" y="278619"/>
              <a:ext cx="3111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727272"/>
                  </a:solidFill>
                </a:rPr>
                <a:t> </a:t>
              </a:r>
              <a:r>
                <a:rPr lang="ko-KR" altLang="en-US" sz="2800" b="1" dirty="0">
                  <a:solidFill>
                    <a:srgbClr val="727272"/>
                  </a:solidFill>
                </a:rPr>
                <a:t>연구 결과</a:t>
              </a:r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F229267B-5483-E3E8-833B-C0084F71DD5F}"/>
                </a:ext>
              </a:extLst>
            </p:cNvPr>
            <p:cNvCxnSpPr>
              <a:cxnSpLocks/>
            </p:cNvCxnSpPr>
            <p:nvPr/>
          </p:nvCxnSpPr>
          <p:spPr>
            <a:xfrm>
              <a:off x="3530600" y="902215"/>
              <a:ext cx="2374900" cy="0"/>
            </a:xfrm>
            <a:prstGeom prst="line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BACB62E-61CC-58C4-46BC-FE945C4B7087}"/>
              </a:ext>
            </a:extLst>
          </p:cNvPr>
          <p:cNvGrpSpPr/>
          <p:nvPr/>
        </p:nvGrpSpPr>
        <p:grpSpPr>
          <a:xfrm>
            <a:off x="4614212" y="5187819"/>
            <a:ext cx="4796693" cy="960816"/>
            <a:chOff x="1712685" y="278619"/>
            <a:chExt cx="4796693" cy="960816"/>
          </a:xfrm>
        </p:grpSpPr>
        <p:sp>
          <p:nvSpPr>
            <p:cNvPr id="63" name="다이아몬드 62">
              <a:extLst>
                <a:ext uri="{FF2B5EF4-FFF2-40B4-BE49-F238E27FC236}">
                  <a16:creationId xmlns:a16="http://schemas.microsoft.com/office/drawing/2014/main" id="{C78F1117-D41B-D552-0247-8B9B636349C0}"/>
                </a:ext>
              </a:extLst>
            </p:cNvPr>
            <p:cNvSpPr/>
            <p:nvPr/>
          </p:nvSpPr>
          <p:spPr>
            <a:xfrm rot="844126">
              <a:off x="1712685" y="339549"/>
              <a:ext cx="899886" cy="899886"/>
            </a:xfrm>
            <a:prstGeom prst="diamond">
              <a:avLst/>
            </a:prstGeom>
            <a:solidFill>
              <a:srgbClr val="05D686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512BD83-0A47-7A2E-9543-EEB1EF706CC1}"/>
                </a:ext>
              </a:extLst>
            </p:cNvPr>
            <p:cNvSpPr txBox="1"/>
            <p:nvPr/>
          </p:nvSpPr>
          <p:spPr>
            <a:xfrm>
              <a:off x="3397878" y="278619"/>
              <a:ext cx="31115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rgbClr val="727272"/>
                  </a:solidFill>
                </a:rPr>
                <a:t> 결론</a:t>
              </a:r>
            </a:p>
          </p:txBody>
        </p: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726B651B-5F6E-44FD-A80D-2726EA2DE4C7}"/>
                </a:ext>
              </a:extLst>
            </p:cNvPr>
            <p:cNvCxnSpPr>
              <a:cxnSpLocks/>
            </p:cNvCxnSpPr>
            <p:nvPr/>
          </p:nvCxnSpPr>
          <p:spPr>
            <a:xfrm>
              <a:off x="3530600" y="902215"/>
              <a:ext cx="2374900" cy="0"/>
            </a:xfrm>
            <a:prstGeom prst="line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74E71C3D-B2DE-1CC3-DCB0-CF58428F4D95}"/>
              </a:ext>
            </a:extLst>
          </p:cNvPr>
          <p:cNvSpPr txBox="1"/>
          <p:nvPr/>
        </p:nvSpPr>
        <p:spPr>
          <a:xfrm>
            <a:off x="3619952" y="1211876"/>
            <a:ext cx="31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9A9A9A"/>
                </a:solidFill>
              </a:rPr>
              <a:t>주제 선정 배경</a:t>
            </a:r>
            <a:endParaRPr lang="en-US" altLang="ko-KR" sz="1600" dirty="0">
              <a:solidFill>
                <a:srgbClr val="9A9A9A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EA6A010-2AB3-AD8D-34EA-A17AD11A6CFC}"/>
              </a:ext>
            </a:extLst>
          </p:cNvPr>
          <p:cNvSpPr txBox="1"/>
          <p:nvPr/>
        </p:nvSpPr>
        <p:spPr>
          <a:xfrm>
            <a:off x="3619952" y="1602014"/>
            <a:ext cx="31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9A9A9A"/>
                </a:solidFill>
              </a:rPr>
              <a:t>데이터 설명</a:t>
            </a:r>
            <a:endParaRPr lang="en-US" altLang="ko-KR" sz="1600" dirty="0">
              <a:solidFill>
                <a:srgbClr val="9A9A9A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88EA5AB-2880-EFA4-DA0A-F8027D302758}"/>
              </a:ext>
            </a:extLst>
          </p:cNvPr>
          <p:cNvSpPr txBox="1"/>
          <p:nvPr/>
        </p:nvSpPr>
        <p:spPr>
          <a:xfrm>
            <a:off x="4740693" y="2998810"/>
            <a:ext cx="31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9A9A9A"/>
                </a:solidFill>
              </a:rPr>
              <a:t>상관분석</a:t>
            </a:r>
            <a:endParaRPr lang="en-US" altLang="ko-KR" sz="1600" dirty="0">
              <a:solidFill>
                <a:srgbClr val="9A9A9A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B679EAE-50A7-F425-B741-2DFD105C53DA}"/>
              </a:ext>
            </a:extLst>
          </p:cNvPr>
          <p:cNvSpPr txBox="1"/>
          <p:nvPr/>
        </p:nvSpPr>
        <p:spPr>
          <a:xfrm>
            <a:off x="4740693" y="3311207"/>
            <a:ext cx="31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9A9A9A"/>
                </a:solidFill>
              </a:rPr>
              <a:t>회귀분석</a:t>
            </a:r>
            <a:endParaRPr lang="en-US" altLang="ko-KR" sz="1600" dirty="0">
              <a:solidFill>
                <a:srgbClr val="9A9A9A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4A2A2AB-670F-753D-F682-82895451A719}"/>
              </a:ext>
            </a:extLst>
          </p:cNvPr>
          <p:cNvSpPr txBox="1"/>
          <p:nvPr/>
        </p:nvSpPr>
        <p:spPr>
          <a:xfrm>
            <a:off x="4740693" y="3638609"/>
            <a:ext cx="31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>
                <a:solidFill>
                  <a:srgbClr val="9A9A9A"/>
                </a:solidFill>
              </a:rPr>
              <a:t>로지스틱 회귀분석</a:t>
            </a:r>
            <a:endParaRPr lang="en-US" altLang="ko-KR" sz="1600" dirty="0">
              <a:solidFill>
                <a:srgbClr val="9A9A9A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175724F-1886-DA65-B79E-4C1F08EE5CFF}"/>
              </a:ext>
            </a:extLst>
          </p:cNvPr>
          <p:cNvSpPr txBox="1"/>
          <p:nvPr/>
        </p:nvSpPr>
        <p:spPr>
          <a:xfrm>
            <a:off x="4740693" y="3964414"/>
            <a:ext cx="31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9A9A9A"/>
                </a:solidFill>
              </a:rPr>
              <a:t>요인분석</a:t>
            </a:r>
            <a:endParaRPr lang="en-US" altLang="ko-KR" sz="1600" dirty="0">
              <a:solidFill>
                <a:srgbClr val="9A9A9A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57B11C9-20EA-7576-A5F7-9EB488E84D34}"/>
              </a:ext>
            </a:extLst>
          </p:cNvPr>
          <p:cNvSpPr txBox="1"/>
          <p:nvPr/>
        </p:nvSpPr>
        <p:spPr>
          <a:xfrm>
            <a:off x="4740693" y="4312256"/>
            <a:ext cx="3111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1600" dirty="0">
                <a:solidFill>
                  <a:srgbClr val="9A9A9A"/>
                </a:solidFill>
              </a:rPr>
              <a:t>비교분석</a:t>
            </a:r>
            <a:endParaRPr lang="en-US" altLang="ko-KR" sz="1600" dirty="0">
              <a:solidFill>
                <a:srgbClr val="9A9A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3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 </a:t>
                </a:r>
                <a:r>
                  <a:rPr lang="en-US" altLang="ko-KR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– </a:t>
                </a: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비교분석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A66DD99-C515-50DD-12B5-55D5D190F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678" y="2221039"/>
            <a:ext cx="7610475" cy="43243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9E234C-7669-0B66-9745-29CFB43BA344}"/>
              </a:ext>
            </a:extLst>
          </p:cNvPr>
          <p:cNvSpPr/>
          <p:nvPr/>
        </p:nvSpPr>
        <p:spPr>
          <a:xfrm>
            <a:off x="3191724" y="1945775"/>
            <a:ext cx="4305394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평균 이하는 </a:t>
            </a:r>
            <a:r>
              <a:rPr lang="en-US" altLang="ko-KR" dirty="0">
                <a:solidFill>
                  <a:sysClr val="windowText" lastClr="000000"/>
                </a:solidFill>
              </a:rPr>
              <a:t>0 </a:t>
            </a:r>
            <a:r>
              <a:rPr lang="ko-KR" altLang="en-US" dirty="0">
                <a:solidFill>
                  <a:sysClr val="windowText" lastClr="000000"/>
                </a:solidFill>
              </a:rPr>
              <a:t>평균 이상은 </a:t>
            </a:r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</a:rPr>
              <a:t>로 나누어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구별 분포를 시각화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FCA4E6-9BDF-A920-A3E6-6EDAFD5D86C7}"/>
              </a:ext>
            </a:extLst>
          </p:cNvPr>
          <p:cNvSpPr/>
          <p:nvPr/>
        </p:nvSpPr>
        <p:spPr>
          <a:xfrm>
            <a:off x="3222932" y="1926190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8DEB9-9707-362C-87AD-1737132F13EC}"/>
              </a:ext>
            </a:extLst>
          </p:cNvPr>
          <p:cNvSpPr txBox="1"/>
          <p:nvPr/>
        </p:nvSpPr>
        <p:spPr>
          <a:xfrm>
            <a:off x="9660534" y="3429000"/>
            <a:ext cx="1793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Factor 2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ysClr val="windowText" lastClr="000000"/>
                </a:solidFill>
              </a:rPr>
              <a:t>경찰서수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ysClr val="windowText" lastClr="000000"/>
                </a:solidFill>
              </a:rPr>
              <a:t>역개수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ysClr val="windowText" lastClr="000000"/>
                </a:solidFill>
              </a:rPr>
              <a:t>도서관수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20A8839-317A-58DA-2314-3F6A9E2F4F00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래픽 22" descr="확인 표시 단색으로 채워진">
            <a:extLst>
              <a:ext uri="{FF2B5EF4-FFF2-40B4-BE49-F238E27FC236}">
                <a16:creationId xmlns:a16="http://schemas.microsoft.com/office/drawing/2014/main" id="{D700B567-12A5-5E1A-C5D3-603EC9D356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12C2B03-E481-6D42-713A-63704B843986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집값이 높고 낮음에 따른 요인 별</a:t>
            </a:r>
            <a:r>
              <a:rPr lang="en-US" altLang="ko-KR" sz="1000" dirty="0">
                <a:solidFill>
                  <a:srgbClr val="404040"/>
                </a:solidFill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</a:rPr>
              <a:t>변수 별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비교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6283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 </a:t>
                </a:r>
                <a:r>
                  <a:rPr lang="en-US" altLang="ko-KR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– </a:t>
                </a: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비교분석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FA84F-B306-1658-3A90-B3C33D15D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371" y="2249614"/>
            <a:ext cx="7610475" cy="432435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B61DB372-B8B4-F0A7-F6F5-A2DF233EC138}"/>
              </a:ext>
            </a:extLst>
          </p:cNvPr>
          <p:cNvSpPr/>
          <p:nvPr/>
        </p:nvSpPr>
        <p:spPr>
          <a:xfrm>
            <a:off x="3191724" y="1945775"/>
            <a:ext cx="4305394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평균 이하는 </a:t>
            </a:r>
            <a:r>
              <a:rPr lang="en-US" altLang="ko-KR" dirty="0">
                <a:solidFill>
                  <a:sysClr val="windowText" lastClr="000000"/>
                </a:solidFill>
              </a:rPr>
              <a:t>0 </a:t>
            </a:r>
            <a:r>
              <a:rPr lang="ko-KR" altLang="en-US" dirty="0">
                <a:solidFill>
                  <a:sysClr val="windowText" lastClr="000000"/>
                </a:solidFill>
              </a:rPr>
              <a:t>평균 이상은 </a:t>
            </a:r>
            <a:r>
              <a:rPr lang="en-US" altLang="ko-KR" dirty="0">
                <a:solidFill>
                  <a:sysClr val="windowText" lastClr="000000"/>
                </a:solidFill>
              </a:rPr>
              <a:t>1</a:t>
            </a:r>
            <a:r>
              <a:rPr lang="ko-KR" altLang="en-US" dirty="0">
                <a:solidFill>
                  <a:sysClr val="windowText" lastClr="000000"/>
                </a:solidFill>
              </a:rPr>
              <a:t>로 나누어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구별 분포를 시각화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150191-0311-905D-842A-1E3F79F3DFA7}"/>
              </a:ext>
            </a:extLst>
          </p:cNvPr>
          <p:cNvSpPr/>
          <p:nvPr/>
        </p:nvSpPr>
        <p:spPr>
          <a:xfrm>
            <a:off x="3222932" y="1926190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39AB33-F5B2-839A-9ECD-73EFAD23FCB3}"/>
              </a:ext>
            </a:extLst>
          </p:cNvPr>
          <p:cNvSpPr txBox="1"/>
          <p:nvPr/>
        </p:nvSpPr>
        <p:spPr>
          <a:xfrm>
            <a:off x="9660534" y="3429000"/>
            <a:ext cx="1793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Factor 3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ysClr val="windowText" lastClr="000000"/>
                </a:solidFill>
              </a:rPr>
              <a:t>CCTV</a:t>
            </a:r>
            <a:r>
              <a:rPr lang="ko-KR" altLang="en-US" dirty="0">
                <a:solidFill>
                  <a:sysClr val="windowText" lastClr="000000"/>
                </a:solidFill>
              </a:rPr>
              <a:t>수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E5085C-85E5-6EAD-5C5D-C1317972F5EB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3" name="그래픽 22" descr="확인 표시 단색으로 채워진">
            <a:extLst>
              <a:ext uri="{FF2B5EF4-FFF2-40B4-BE49-F238E27FC236}">
                <a16:creationId xmlns:a16="http://schemas.microsoft.com/office/drawing/2014/main" id="{A3B0AB32-5A0E-2935-3CEF-B3EFB0FBF0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BECE6F4-A0A1-4BEA-A42E-3DD3B3C87263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집값이 높고 낮음에 따른 요인 별</a:t>
            </a:r>
            <a:r>
              <a:rPr lang="en-US" altLang="ko-KR" sz="1000" dirty="0">
                <a:solidFill>
                  <a:srgbClr val="404040"/>
                </a:solidFill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</a:rPr>
              <a:t>변수 별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비교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 </a:t>
            </a:r>
          </a:p>
        </p:txBody>
      </p:sp>
      <p:grpSp>
        <p:nvGrpSpPr>
          <p:cNvPr id="35" name="그룹 34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이등변 삼각형 37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8688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vl="0" latinLnBrk="0"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r>
                  <a:rPr lang="en-US" altLang="ko-KR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- </a:t>
                </a: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비교분석</a:t>
                </a:r>
                <a:endParaRPr lang="ko-KR" altLang="en-US" sz="1600" b="1" dirty="0">
                  <a:solidFill>
                    <a:srgbClr val="44546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이등변 삼각형 28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9" y="2885719"/>
            <a:ext cx="3002459" cy="21757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774" y="2989455"/>
            <a:ext cx="2828465" cy="20496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31C965-E4EE-6D8C-B267-3397B9237030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래픽 13" descr="확인 표시 단색으로 채워진">
            <a:extLst>
              <a:ext uri="{FF2B5EF4-FFF2-40B4-BE49-F238E27FC236}">
                <a16:creationId xmlns:a16="http://schemas.microsoft.com/office/drawing/2014/main" id="{9838C14A-7722-A98A-ECAB-3F58EC242A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46A4DB-96AD-7389-0B9D-5E24EFAB2A3E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집값이 높고 낮음에 따른 요인 별</a:t>
            </a:r>
            <a:r>
              <a:rPr lang="en-US" altLang="ko-KR" sz="1000" dirty="0">
                <a:solidFill>
                  <a:srgbClr val="404040"/>
                </a:solidFill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</a:rPr>
              <a:t>변수 별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비교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9D8C61C-4053-D94A-0D98-2170BB14B432}"/>
              </a:ext>
            </a:extLst>
          </p:cNvPr>
          <p:cNvSpPr/>
          <p:nvPr/>
        </p:nvSpPr>
        <p:spPr>
          <a:xfrm>
            <a:off x="3471566" y="571503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변수 별 상위 </a:t>
            </a:r>
            <a:r>
              <a:rPr lang="en-US" altLang="ko-KR" dirty="0">
                <a:solidFill>
                  <a:sysClr val="windowText" lastClr="000000"/>
                </a:solidFill>
              </a:rPr>
              <a:t>5</a:t>
            </a:r>
            <a:r>
              <a:rPr lang="ko-KR" altLang="en-US" dirty="0">
                <a:solidFill>
                  <a:sysClr val="windowText" lastClr="000000"/>
                </a:solidFill>
              </a:rPr>
              <a:t>개 구를 산출</a:t>
            </a:r>
            <a:r>
              <a:rPr lang="en-US" altLang="ko-KR" dirty="0">
                <a:solidFill>
                  <a:sysClr val="windowText" lastClr="000000"/>
                </a:solidFill>
              </a:rPr>
              <a:t>,</a:t>
            </a:r>
            <a:r>
              <a:rPr lang="ko-KR" altLang="en-US" dirty="0">
                <a:solidFill>
                  <a:sysClr val="windowText" lastClr="000000"/>
                </a:solidFill>
              </a:rPr>
              <a:t> 비교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F7B9C7-60D7-7060-199F-A1FE455F51CB}"/>
              </a:ext>
            </a:extLst>
          </p:cNvPr>
          <p:cNvSpPr/>
          <p:nvPr/>
        </p:nvSpPr>
        <p:spPr>
          <a:xfrm>
            <a:off x="3488667" y="569598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F235E0B-4EBF-8B7E-7737-01073E13E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2034" y="2915141"/>
            <a:ext cx="3110145" cy="2146363"/>
          </a:xfrm>
          <a:prstGeom prst="rect">
            <a:avLst/>
          </a:prstGeom>
        </p:spPr>
      </p:pic>
      <p:grpSp>
        <p:nvGrpSpPr>
          <p:cNvPr id="35" name="그룹 34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이등변 삼각형 39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2341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r>
                  <a:rPr lang="en-US" altLang="ko-KR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- </a:t>
                </a: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비교분석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9E6EB9AF-0080-7973-A8A7-A1237A0FF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7954" y="3181465"/>
            <a:ext cx="3131874" cy="177653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8B6DEF-A114-8B70-0301-DD667A0E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763" y="3122545"/>
            <a:ext cx="3276752" cy="1858717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24" y="3164962"/>
            <a:ext cx="3131874" cy="177653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F7D2516-E185-416C-C33E-D1719AAE94C6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0E7A7C4E-4F50-93FA-9C00-4C8DDA1061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3C0977-4241-2328-0883-973A2DB40F07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집값이 높고 낮음에 따른 요인 별</a:t>
            </a:r>
            <a:r>
              <a:rPr lang="en-US" altLang="ko-KR" sz="1000" dirty="0">
                <a:solidFill>
                  <a:srgbClr val="404040"/>
                </a:solidFill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</a:rPr>
              <a:t>변수 별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비교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 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67826F-73EF-EE74-6F50-7EAAD3AC1D93}"/>
              </a:ext>
            </a:extLst>
          </p:cNvPr>
          <p:cNvSpPr/>
          <p:nvPr/>
        </p:nvSpPr>
        <p:spPr>
          <a:xfrm>
            <a:off x="3471566" y="571503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변수 별 상위 </a:t>
            </a:r>
            <a:r>
              <a:rPr lang="en-US" altLang="ko-KR" dirty="0">
                <a:solidFill>
                  <a:sysClr val="windowText" lastClr="000000"/>
                </a:solidFill>
              </a:rPr>
              <a:t>5</a:t>
            </a:r>
            <a:r>
              <a:rPr lang="ko-KR" altLang="en-US" dirty="0">
                <a:solidFill>
                  <a:sysClr val="windowText" lastClr="000000"/>
                </a:solidFill>
              </a:rPr>
              <a:t>개 구를 산출</a:t>
            </a:r>
            <a:r>
              <a:rPr lang="en-US" altLang="ko-KR" dirty="0">
                <a:solidFill>
                  <a:sysClr val="windowText" lastClr="000000"/>
                </a:solidFill>
              </a:rPr>
              <a:t>,</a:t>
            </a:r>
            <a:r>
              <a:rPr lang="ko-KR" altLang="en-US" dirty="0">
                <a:solidFill>
                  <a:sysClr val="windowText" lastClr="000000"/>
                </a:solidFill>
              </a:rPr>
              <a:t> 비교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CB2115-4248-97B5-E0B7-7556DA02E3D6}"/>
              </a:ext>
            </a:extLst>
          </p:cNvPr>
          <p:cNvSpPr/>
          <p:nvPr/>
        </p:nvSpPr>
        <p:spPr>
          <a:xfrm>
            <a:off x="3488667" y="569598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5" name="이등변 삼각형 44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6" name="이등변 삼각형 45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2414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vl="0" latinLnBrk="0"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r>
                  <a:rPr lang="en-US" altLang="ko-KR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- </a:t>
                </a: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비교분석</a:t>
                </a:r>
                <a:endParaRPr lang="ko-KR" altLang="en-US" sz="1600" b="1" dirty="0">
                  <a:solidFill>
                    <a:srgbClr val="44546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27" y="2872351"/>
            <a:ext cx="3422271" cy="19413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85" y="2683250"/>
            <a:ext cx="3942096" cy="223650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CB3D41-78F9-C069-0B20-24692F4E019E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래픽 19" descr="확인 표시 단색으로 채워진">
            <a:extLst>
              <a:ext uri="{FF2B5EF4-FFF2-40B4-BE49-F238E27FC236}">
                <a16:creationId xmlns:a16="http://schemas.microsoft.com/office/drawing/2014/main" id="{2FAB955E-72F0-F402-3BBE-58DD9114B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7072D7-2069-ACCB-9F80-A1277BCAA0E9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집값이 높고 낮음에 따른 요인 별</a:t>
            </a:r>
            <a:r>
              <a:rPr lang="en-US" altLang="ko-KR" sz="1000" dirty="0">
                <a:solidFill>
                  <a:srgbClr val="404040"/>
                </a:solidFill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</a:rPr>
              <a:t>변수 별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비교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7B563C-FAA9-32D2-FE03-BD309CBD7E3F}"/>
              </a:ext>
            </a:extLst>
          </p:cNvPr>
          <p:cNvSpPr/>
          <p:nvPr/>
        </p:nvSpPr>
        <p:spPr>
          <a:xfrm>
            <a:off x="3471566" y="571503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변수 별 상위 </a:t>
            </a:r>
            <a:r>
              <a:rPr lang="en-US" altLang="ko-KR" dirty="0">
                <a:solidFill>
                  <a:sysClr val="windowText" lastClr="000000"/>
                </a:solidFill>
              </a:rPr>
              <a:t>5</a:t>
            </a:r>
            <a:r>
              <a:rPr lang="ko-KR" altLang="en-US" dirty="0">
                <a:solidFill>
                  <a:sysClr val="windowText" lastClr="000000"/>
                </a:solidFill>
              </a:rPr>
              <a:t>개 구를 산출</a:t>
            </a:r>
            <a:r>
              <a:rPr lang="en-US" altLang="ko-KR" dirty="0">
                <a:solidFill>
                  <a:sysClr val="windowText" lastClr="000000"/>
                </a:solidFill>
              </a:rPr>
              <a:t>,</a:t>
            </a:r>
            <a:r>
              <a:rPr lang="ko-KR" altLang="en-US" dirty="0">
                <a:solidFill>
                  <a:sysClr val="windowText" lastClr="000000"/>
                </a:solidFill>
              </a:rPr>
              <a:t> 비교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B09091-8F95-AFD1-E133-0ABA4478443A}"/>
              </a:ext>
            </a:extLst>
          </p:cNvPr>
          <p:cNvSpPr/>
          <p:nvPr/>
        </p:nvSpPr>
        <p:spPr>
          <a:xfrm>
            <a:off x="3488667" y="569598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7532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lvl="0" latinLnBrk="0"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요인분석</a:t>
                </a:r>
                <a:r>
                  <a:rPr lang="en-US" altLang="ko-KR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- </a:t>
                </a: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비교분석</a:t>
                </a:r>
                <a:endParaRPr lang="ko-KR" altLang="en-US" sz="1600" b="1" dirty="0">
                  <a:solidFill>
                    <a:srgbClr val="44546A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BE326B6-ED08-6B0F-A412-E2B80DA0625A}"/>
              </a:ext>
            </a:extLst>
          </p:cNvPr>
          <p:cNvSpPr/>
          <p:nvPr/>
        </p:nvSpPr>
        <p:spPr>
          <a:xfrm flipH="1">
            <a:off x="597540" y="1211471"/>
            <a:ext cx="1235005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factor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FD577880-9C6E-1F7F-CAAF-4B25D4C2FF8B}"/>
              </a:ext>
            </a:extLst>
          </p:cNvPr>
          <p:cNvSpPr/>
          <p:nvPr/>
        </p:nvSpPr>
        <p:spPr>
          <a:xfrm>
            <a:off x="2955574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이등변 삼각형 37">
            <a:extLst>
              <a:ext uri="{FF2B5EF4-FFF2-40B4-BE49-F238E27FC236}">
                <a16:creationId xmlns:a16="http://schemas.microsoft.com/office/drawing/2014/main" id="{89F4DBC0-9ED5-F55A-6570-72CB0C10E7BB}"/>
              </a:ext>
            </a:extLst>
          </p:cNvPr>
          <p:cNvSpPr/>
          <p:nvPr/>
        </p:nvSpPr>
        <p:spPr>
          <a:xfrm rot="10800000">
            <a:off x="2955574" y="1391954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267" y="2827609"/>
            <a:ext cx="3058799" cy="221661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74" y="2695091"/>
            <a:ext cx="3241667" cy="234913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CB3D41-78F9-C069-0B20-24692F4E019E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래픽 19" descr="확인 표시 단색으로 채워진">
            <a:extLst>
              <a:ext uri="{FF2B5EF4-FFF2-40B4-BE49-F238E27FC236}">
                <a16:creationId xmlns:a16="http://schemas.microsoft.com/office/drawing/2014/main" id="{2FAB955E-72F0-F402-3BBE-58DD9114B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7072D7-2069-ACCB-9F80-A1277BCAA0E9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rgbClr val="404040"/>
                </a:solidFill>
              </a:rPr>
              <a:t>집값이 높고 낮음에 따른 요인 별</a:t>
            </a:r>
            <a:r>
              <a:rPr lang="en-US" altLang="ko-KR" sz="1000" dirty="0">
                <a:solidFill>
                  <a:srgbClr val="404040"/>
                </a:solidFill>
              </a:rPr>
              <a:t>, </a:t>
            </a:r>
            <a:r>
              <a:rPr lang="ko-KR" altLang="en-US" sz="1000" dirty="0">
                <a:solidFill>
                  <a:srgbClr val="404040"/>
                </a:solidFill>
              </a:rPr>
              <a:t>변수 별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비교</a:t>
            </a:r>
            <a:r>
              <a:rPr lang="en-US" altLang="ko-KR" sz="1000" dirty="0">
                <a:solidFill>
                  <a:srgbClr val="404040"/>
                </a:solidFill>
              </a:rPr>
              <a:t> </a:t>
            </a:r>
            <a:r>
              <a:rPr lang="ko-KR" altLang="en-US" sz="1000" dirty="0">
                <a:solidFill>
                  <a:srgbClr val="404040"/>
                </a:solidFill>
              </a:rPr>
              <a:t>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7B563C-FAA9-32D2-FE03-BD309CBD7E3F}"/>
              </a:ext>
            </a:extLst>
          </p:cNvPr>
          <p:cNvSpPr/>
          <p:nvPr/>
        </p:nvSpPr>
        <p:spPr>
          <a:xfrm>
            <a:off x="3471566" y="571503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변수 별 상위 </a:t>
            </a:r>
            <a:r>
              <a:rPr lang="en-US" altLang="ko-KR" dirty="0">
                <a:solidFill>
                  <a:sysClr val="windowText" lastClr="000000"/>
                </a:solidFill>
              </a:rPr>
              <a:t>5</a:t>
            </a:r>
            <a:r>
              <a:rPr lang="ko-KR" altLang="en-US" dirty="0">
                <a:solidFill>
                  <a:sysClr val="windowText" lastClr="000000"/>
                </a:solidFill>
              </a:rPr>
              <a:t>개 구를 산출</a:t>
            </a:r>
            <a:r>
              <a:rPr lang="en-US" altLang="ko-KR" dirty="0">
                <a:solidFill>
                  <a:sysClr val="windowText" lastClr="000000"/>
                </a:solidFill>
              </a:rPr>
              <a:t>,</a:t>
            </a:r>
            <a:r>
              <a:rPr lang="ko-KR" altLang="en-US" dirty="0">
                <a:solidFill>
                  <a:sysClr val="windowText" lastClr="000000"/>
                </a:solidFill>
              </a:rPr>
              <a:t> 비교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5B09091-8F95-AFD1-E133-0ABA4478443A}"/>
              </a:ext>
            </a:extLst>
          </p:cNvPr>
          <p:cNvSpPr/>
          <p:nvPr/>
        </p:nvSpPr>
        <p:spPr>
          <a:xfrm>
            <a:off x="3488667" y="569598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5" name="그룹 34"/>
          <p:cNvGrpSpPr/>
          <p:nvPr/>
        </p:nvGrpSpPr>
        <p:grpSpPr>
          <a:xfrm>
            <a:off x="2026822" y="1211471"/>
            <a:ext cx="1066836" cy="313557"/>
            <a:chOff x="2026822" y="1211471"/>
            <a:chExt cx="1066836" cy="313557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DEC3A2EB-4757-F84A-B324-A18349D9C31D}"/>
                </a:ext>
              </a:extLst>
            </p:cNvPr>
            <p:cNvSpPr/>
            <p:nvPr/>
          </p:nvSpPr>
          <p:spPr>
            <a:xfrm flipH="1">
              <a:off x="2026822" y="1211471"/>
              <a:ext cx="1066836" cy="313557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000" kern="0" dirty="0">
                  <a:solidFill>
                    <a:srgbClr val="44546A"/>
                  </a:solidFill>
                  <a:latin typeface="맑은 고딕" panose="020F0502020204030204"/>
                  <a:ea typeface="맑은 고딕" panose="020B0503020000020004" pitchFamily="50" charset="-127"/>
                </a:rPr>
                <a:t>12</a:t>
              </a:r>
              <a:r>
                <a:rPr kumimoji="0" lang="en-US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rPr>
                <a:t>~25 page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이등변 삼각형 40">
              <a:extLst>
                <a:ext uri="{FF2B5EF4-FFF2-40B4-BE49-F238E27FC236}">
                  <a16:creationId xmlns:a16="http://schemas.microsoft.com/office/drawing/2014/main" id="{FD577880-9C6E-1F7F-CAAF-4B25D4C2FF8B}"/>
                </a:ext>
              </a:extLst>
            </p:cNvPr>
            <p:cNvSpPr/>
            <p:nvPr/>
          </p:nvSpPr>
          <p:spPr>
            <a:xfrm>
              <a:off x="2955574" y="1281735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89F4DBC0-9ED5-F55A-6570-72CB0C10E7BB}"/>
                </a:ext>
              </a:extLst>
            </p:cNvPr>
            <p:cNvSpPr/>
            <p:nvPr/>
          </p:nvSpPr>
          <p:spPr>
            <a:xfrm rot="10800000">
              <a:off x="2955574" y="1391954"/>
              <a:ext cx="54187" cy="46713"/>
            </a:xfrm>
            <a:prstGeom prst="triangl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8508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6247"/>
            <a:ext cx="12192000" cy="1081193"/>
          </a:xfrm>
          <a:prstGeom prst="rect">
            <a:avLst/>
          </a:prstGeom>
          <a:solidFill>
            <a:srgbClr val="05D686"/>
          </a:solidFill>
          <a:ln>
            <a:noFill/>
          </a:ln>
          <a:effectLst>
            <a:outerShdw dist="25400" dir="5400000" algn="t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400" b="1" i="1" kern="0" dirty="0">
                <a:solidFill>
                  <a:prstClr val="white"/>
                </a:solidFill>
              </a:rPr>
              <a:t>Conclusion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5365E9-BDEB-347A-B2D3-9534FA5069FC}"/>
              </a:ext>
            </a:extLst>
          </p:cNvPr>
          <p:cNvSpPr/>
          <p:nvPr/>
        </p:nvSpPr>
        <p:spPr>
          <a:xfrm>
            <a:off x="4769304" y="2915683"/>
            <a:ext cx="224744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3056AD-11D0-66EC-DB29-6DE28667384A}"/>
              </a:ext>
            </a:extLst>
          </p:cNvPr>
          <p:cNvSpPr/>
          <p:nvPr/>
        </p:nvSpPr>
        <p:spPr>
          <a:xfrm>
            <a:off x="4769304" y="2915683"/>
            <a:ext cx="1542595" cy="45719"/>
          </a:xfrm>
          <a:prstGeom prst="rect">
            <a:avLst/>
          </a:prstGeom>
          <a:solidFill>
            <a:srgbClr val="05D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C7792F8-B9F0-9620-41FB-41357DCDB0EB}"/>
              </a:ext>
            </a:extLst>
          </p:cNvPr>
          <p:cNvSpPr/>
          <p:nvPr/>
        </p:nvSpPr>
        <p:spPr>
          <a:xfrm>
            <a:off x="2519265" y="1696483"/>
            <a:ext cx="1800807" cy="1264920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집 값과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ctr"/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변수들의 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ctr"/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관계성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391D9-965D-C455-A779-7A72C99F0057}"/>
              </a:ext>
            </a:extLst>
          </p:cNvPr>
          <p:cNvSpPr txBox="1"/>
          <p:nvPr/>
        </p:nvSpPr>
        <p:spPr>
          <a:xfrm>
            <a:off x="4769304" y="2002652"/>
            <a:ext cx="504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 개수와 편의점 수의 상관계수가 각각</a:t>
            </a:r>
            <a:endParaRPr lang="en-US" altLang="ko-KR" dirty="0"/>
          </a:p>
          <a:p>
            <a:r>
              <a:rPr lang="en-US" altLang="ko-KR" dirty="0"/>
              <a:t>0.57</a:t>
            </a:r>
            <a:r>
              <a:rPr lang="ko-KR" altLang="en-US" dirty="0"/>
              <a:t>과 </a:t>
            </a:r>
            <a:r>
              <a:rPr lang="en-US" altLang="ko-KR" dirty="0"/>
              <a:t>0.59</a:t>
            </a:r>
            <a:r>
              <a:rPr lang="ko-KR" altLang="en-US" dirty="0"/>
              <a:t>로 </a:t>
            </a:r>
            <a:r>
              <a:rPr lang="ko-KR" altLang="en-US" b="1" dirty="0"/>
              <a:t>집 값과 관계성이 있음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4DE81A-D3E4-07BC-D565-10F9DFE575EC}"/>
              </a:ext>
            </a:extLst>
          </p:cNvPr>
          <p:cNvSpPr/>
          <p:nvPr/>
        </p:nvSpPr>
        <p:spPr>
          <a:xfrm>
            <a:off x="2519265" y="3273822"/>
            <a:ext cx="1800807" cy="1264920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집 값에</a:t>
            </a:r>
            <a:endParaRPr kumimoji="0" lang="en-US" altLang="ko-KR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ctr"/>
            <a:r>
              <a:rPr kumimoji="0" lang="ko-KR" altLang="en-US" sz="1800" b="1" i="0" u="none" strike="noStrike" kern="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영향을 미치는 </a:t>
            </a:r>
            <a:endParaRPr kumimoji="0" lang="en-US" altLang="ko-KR" sz="1800" b="1" i="0" u="none" strike="noStrike" kern="0" cap="none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algn="ctr"/>
            <a:r>
              <a: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변수 파악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BA6969-4D4B-9769-80A1-D54BF4BF4B1A}"/>
              </a:ext>
            </a:extLst>
          </p:cNvPr>
          <p:cNvSpPr txBox="1"/>
          <p:nvPr/>
        </p:nvSpPr>
        <p:spPr>
          <a:xfrm>
            <a:off x="4769304" y="3579991"/>
            <a:ext cx="504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역 개수</a:t>
            </a:r>
            <a:r>
              <a:rPr lang="en-US" altLang="ko-KR" dirty="0"/>
              <a:t>, </a:t>
            </a:r>
            <a:r>
              <a:rPr lang="ko-KR" altLang="en-US" dirty="0"/>
              <a:t>편의점수</a:t>
            </a:r>
            <a:r>
              <a:rPr lang="en-US" altLang="ko-KR" dirty="0"/>
              <a:t>, </a:t>
            </a:r>
            <a:r>
              <a:rPr lang="ko-KR" altLang="en-US" dirty="0"/>
              <a:t>보건소 수의 </a:t>
            </a:r>
            <a:r>
              <a:rPr lang="en-US" altLang="ko-KR" dirty="0"/>
              <a:t>P-value</a:t>
            </a:r>
            <a:r>
              <a:rPr lang="ko-KR" altLang="en-US" dirty="0"/>
              <a:t>가</a:t>
            </a:r>
            <a:endParaRPr lang="en-US" altLang="ko-KR" dirty="0"/>
          </a:p>
          <a:p>
            <a:r>
              <a:rPr lang="en-US" altLang="ko-KR" dirty="0"/>
              <a:t>0.05</a:t>
            </a:r>
            <a:r>
              <a:rPr lang="ko-KR" altLang="en-US" dirty="0"/>
              <a:t>이하로 </a:t>
            </a:r>
            <a:r>
              <a:rPr lang="ko-KR" altLang="en-US" b="1" dirty="0"/>
              <a:t>약하지만 유의한 영향</a:t>
            </a:r>
            <a:r>
              <a:rPr lang="ko-KR" altLang="en-US" dirty="0"/>
              <a:t>을 미침</a:t>
            </a: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6A781CF-03AA-AA93-4170-7D345CC2F3F2}"/>
              </a:ext>
            </a:extLst>
          </p:cNvPr>
          <p:cNvSpPr/>
          <p:nvPr/>
        </p:nvSpPr>
        <p:spPr>
          <a:xfrm>
            <a:off x="4769304" y="6089789"/>
            <a:ext cx="224744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4BD4C8-510F-A6B9-0765-BA35CD1ECE0A}"/>
              </a:ext>
            </a:extLst>
          </p:cNvPr>
          <p:cNvSpPr/>
          <p:nvPr/>
        </p:nvSpPr>
        <p:spPr>
          <a:xfrm>
            <a:off x="4769304" y="6089789"/>
            <a:ext cx="1542595" cy="45719"/>
          </a:xfrm>
          <a:prstGeom prst="rect">
            <a:avLst/>
          </a:prstGeom>
          <a:solidFill>
            <a:srgbClr val="05D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D84E5D2-755A-2680-B9D7-23BD220390B7}"/>
              </a:ext>
            </a:extLst>
          </p:cNvPr>
          <p:cNvSpPr/>
          <p:nvPr/>
        </p:nvSpPr>
        <p:spPr>
          <a:xfrm>
            <a:off x="2519265" y="4870588"/>
            <a:ext cx="1800808" cy="1264920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집 값이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b="1" spc="-150" dirty="0">
                <a:solidFill>
                  <a:sysClr val="windowText" lastClr="000000"/>
                </a:solidFill>
              </a:rPr>
              <a:t>높고 낮음에 따른 </a:t>
            </a:r>
            <a:endParaRPr lang="en-US" altLang="ko-KR" b="1" spc="-15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b="1" spc="-150" dirty="0">
                <a:solidFill>
                  <a:sysClr val="windowText" lastClr="000000"/>
                </a:solidFill>
              </a:rPr>
              <a:t>변수들의 영향력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1E7E89-8BA8-7D45-7C8D-CD235815D82C}"/>
              </a:ext>
            </a:extLst>
          </p:cNvPr>
          <p:cNvSpPr txBox="1"/>
          <p:nvPr/>
        </p:nvSpPr>
        <p:spPr>
          <a:xfrm>
            <a:off x="4769304" y="5041383"/>
            <a:ext cx="5041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동네를 기준으로 분석했을 때</a:t>
            </a:r>
            <a:r>
              <a:rPr lang="en-US" altLang="ko-KR" dirty="0"/>
              <a:t>,  </a:t>
            </a:r>
          </a:p>
          <a:p>
            <a:r>
              <a:rPr lang="en-US" altLang="ko-KR" dirty="0"/>
              <a:t>P-value</a:t>
            </a:r>
            <a:r>
              <a:rPr lang="ko-KR" altLang="en-US" dirty="0"/>
              <a:t>가 유의 수준 보다 높아</a:t>
            </a:r>
            <a:endParaRPr lang="en-US" altLang="ko-KR" dirty="0"/>
          </a:p>
          <a:p>
            <a:r>
              <a:rPr lang="ko-KR" altLang="en-US" b="1" dirty="0"/>
              <a:t>영향을 미치는 변수가 없음</a:t>
            </a:r>
            <a:r>
              <a:rPr lang="ko-KR" altLang="en-US" dirty="0"/>
              <a:t>을 확인</a:t>
            </a:r>
            <a:endParaRPr lang="en-US" altLang="ko-KR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2020068-693C-B118-F21F-BC00779C15A1}"/>
              </a:ext>
            </a:extLst>
          </p:cNvPr>
          <p:cNvSpPr/>
          <p:nvPr/>
        </p:nvSpPr>
        <p:spPr>
          <a:xfrm>
            <a:off x="4769304" y="4493022"/>
            <a:ext cx="224744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43C435B-6292-0988-C3CB-3CE9BCF4235C}"/>
              </a:ext>
            </a:extLst>
          </p:cNvPr>
          <p:cNvSpPr/>
          <p:nvPr/>
        </p:nvSpPr>
        <p:spPr>
          <a:xfrm>
            <a:off x="4769304" y="4493022"/>
            <a:ext cx="1542595" cy="45719"/>
          </a:xfrm>
          <a:prstGeom prst="rect">
            <a:avLst/>
          </a:prstGeom>
          <a:solidFill>
            <a:srgbClr val="05D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442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6247"/>
            <a:ext cx="12192000" cy="1081193"/>
          </a:xfrm>
          <a:prstGeom prst="rect">
            <a:avLst/>
          </a:prstGeom>
          <a:solidFill>
            <a:srgbClr val="05D686"/>
          </a:solidFill>
          <a:ln>
            <a:noFill/>
          </a:ln>
          <a:effectLst>
            <a:outerShdw dist="25400" dir="5400000" algn="t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400" b="1" i="1" kern="0" dirty="0">
                <a:solidFill>
                  <a:prstClr val="white"/>
                </a:solidFill>
              </a:rPr>
              <a:t>Conclusion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536A11A-5F6F-A63F-897C-31A9C1614969}"/>
              </a:ext>
            </a:extLst>
          </p:cNvPr>
          <p:cNvSpPr/>
          <p:nvPr/>
        </p:nvSpPr>
        <p:spPr>
          <a:xfrm>
            <a:off x="4655004" y="3420012"/>
            <a:ext cx="224744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027906F-D8C0-504B-6433-7F75CBE4B44F}"/>
              </a:ext>
            </a:extLst>
          </p:cNvPr>
          <p:cNvSpPr/>
          <p:nvPr/>
        </p:nvSpPr>
        <p:spPr>
          <a:xfrm>
            <a:off x="4655004" y="3420012"/>
            <a:ext cx="1542595" cy="45719"/>
          </a:xfrm>
          <a:prstGeom prst="rect">
            <a:avLst/>
          </a:prstGeom>
          <a:solidFill>
            <a:srgbClr val="05D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714AE8-4402-E4AB-816D-B8023B5BE519}"/>
              </a:ext>
            </a:extLst>
          </p:cNvPr>
          <p:cNvSpPr/>
          <p:nvPr/>
        </p:nvSpPr>
        <p:spPr>
          <a:xfrm>
            <a:off x="2313991" y="2177952"/>
            <a:ext cx="1800807" cy="1264920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solidFill>
                  <a:sysClr val="windowText" lastClr="000000"/>
                </a:solidFill>
              </a:rPr>
              <a:t>요인분석을 통한</a:t>
            </a:r>
            <a:endParaRPr lang="en-US" altLang="ko-KR" b="1" spc="-15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차원축소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E605F2-645C-C472-B942-E8F786EDD2FD}"/>
              </a:ext>
            </a:extLst>
          </p:cNvPr>
          <p:cNvSpPr txBox="1"/>
          <p:nvPr/>
        </p:nvSpPr>
        <p:spPr>
          <a:xfrm>
            <a:off x="4655004" y="2457987"/>
            <a:ext cx="504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요인분석을 통해 상관관계를 고려하여</a:t>
            </a:r>
            <a:endParaRPr lang="en-US" altLang="ko-KR" dirty="0"/>
          </a:p>
          <a:p>
            <a:r>
              <a:rPr lang="ko-KR" altLang="en-US" b="1" dirty="0"/>
              <a:t>요인 별 유사한 변수끼리 묶음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9276EFC-06D0-E873-0294-C2E717CD19D6}"/>
              </a:ext>
            </a:extLst>
          </p:cNvPr>
          <p:cNvSpPr/>
          <p:nvPr/>
        </p:nvSpPr>
        <p:spPr>
          <a:xfrm>
            <a:off x="2313991" y="4437281"/>
            <a:ext cx="1800807" cy="1264920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집값이 </a:t>
            </a:r>
            <a:endParaRPr lang="en-US" altLang="ko-KR" b="1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b="1" spc="-150" dirty="0">
                <a:solidFill>
                  <a:sysClr val="windowText" lastClr="000000"/>
                </a:solidFill>
              </a:rPr>
              <a:t>높고 낮음에 따른 </a:t>
            </a:r>
            <a:endParaRPr lang="en-US" altLang="ko-KR" b="1" spc="-150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b="1" spc="-150" dirty="0">
                <a:solidFill>
                  <a:sysClr val="windowText" lastClr="000000"/>
                </a:solidFill>
              </a:rPr>
              <a:t>요인 별</a:t>
            </a:r>
            <a:r>
              <a:rPr lang="en-US" altLang="ko-KR" b="1" spc="-150" dirty="0">
                <a:solidFill>
                  <a:sysClr val="windowText" lastClr="000000"/>
                </a:solidFill>
              </a:rPr>
              <a:t>, </a:t>
            </a:r>
            <a:r>
              <a:rPr lang="ko-KR" altLang="en-US" b="1" spc="-150" dirty="0">
                <a:solidFill>
                  <a:sysClr val="windowText" lastClr="000000"/>
                </a:solidFill>
              </a:rPr>
              <a:t>변수 별</a:t>
            </a:r>
            <a:r>
              <a:rPr lang="en-US" altLang="ko-KR" b="1" spc="-150" dirty="0">
                <a:solidFill>
                  <a:sysClr val="windowText" lastClr="000000"/>
                </a:solidFill>
              </a:rPr>
              <a:t> </a:t>
            </a:r>
            <a:r>
              <a:rPr lang="ko-KR" altLang="en-US" b="1" spc="-150" dirty="0">
                <a:solidFill>
                  <a:sysClr val="windowText" lastClr="000000"/>
                </a:solidFill>
              </a:rPr>
              <a:t>비교</a:t>
            </a:r>
            <a:r>
              <a:rPr lang="en-US" altLang="ko-KR" b="1" spc="-150" dirty="0">
                <a:solidFill>
                  <a:sysClr val="windowText" lastClr="000000"/>
                </a:solidFill>
              </a:rPr>
              <a:t> </a:t>
            </a:r>
            <a:r>
              <a:rPr lang="ko-KR" altLang="en-US" b="1" spc="-15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9805B-7FC5-561D-468A-0FC4BC6E04E3}"/>
              </a:ext>
            </a:extLst>
          </p:cNvPr>
          <p:cNvSpPr txBox="1"/>
          <p:nvPr/>
        </p:nvSpPr>
        <p:spPr>
          <a:xfrm>
            <a:off x="4655004" y="4743451"/>
            <a:ext cx="504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집 값을 기준으로 분류한 두 그룹간</a:t>
            </a:r>
            <a:endParaRPr lang="en-US" altLang="ko-KR" dirty="0"/>
          </a:p>
          <a:p>
            <a:r>
              <a:rPr lang="ko-KR" altLang="en-US" dirty="0"/>
              <a:t>요인 별</a:t>
            </a:r>
            <a:r>
              <a:rPr lang="en-US" altLang="ko-KR" dirty="0"/>
              <a:t>, </a:t>
            </a:r>
            <a:r>
              <a:rPr lang="ko-KR" altLang="en-US" dirty="0"/>
              <a:t>변수 별 </a:t>
            </a:r>
            <a:r>
              <a:rPr lang="ko-KR" altLang="en-US" b="1" dirty="0"/>
              <a:t>시각화를 통한 비교</a:t>
            </a:r>
            <a:endParaRPr lang="en-US" altLang="ko-KR" b="1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1995D9-1104-A39E-2DB9-4D1378356DAC}"/>
              </a:ext>
            </a:extLst>
          </p:cNvPr>
          <p:cNvSpPr/>
          <p:nvPr/>
        </p:nvSpPr>
        <p:spPr>
          <a:xfrm>
            <a:off x="4655004" y="5656482"/>
            <a:ext cx="224744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03F236-9F33-AFB3-9C83-43EDD434A672}"/>
              </a:ext>
            </a:extLst>
          </p:cNvPr>
          <p:cNvSpPr/>
          <p:nvPr/>
        </p:nvSpPr>
        <p:spPr>
          <a:xfrm>
            <a:off x="4655004" y="5656482"/>
            <a:ext cx="1542595" cy="45719"/>
          </a:xfrm>
          <a:prstGeom prst="rect">
            <a:avLst/>
          </a:prstGeom>
          <a:solidFill>
            <a:srgbClr val="05D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167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3DCE50AE-09D0-4E18-B518-4EBF4EEF0AE3}"/>
              </a:ext>
            </a:extLst>
          </p:cNvPr>
          <p:cNvSpPr/>
          <p:nvPr/>
        </p:nvSpPr>
        <p:spPr>
          <a:xfrm>
            <a:off x="0" y="-6247"/>
            <a:ext cx="12192000" cy="1081193"/>
          </a:xfrm>
          <a:prstGeom prst="rect">
            <a:avLst/>
          </a:prstGeom>
          <a:solidFill>
            <a:srgbClr val="05D686"/>
          </a:solidFill>
          <a:ln>
            <a:noFill/>
          </a:ln>
          <a:effectLst>
            <a:outerShdw dist="25400" dir="5400000" algn="t" rotWithShape="0">
              <a:schemeClr val="tx1">
                <a:lumMod val="85000"/>
                <a:lumOff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400" b="1" i="1" kern="0" dirty="0">
                <a:solidFill>
                  <a:prstClr val="white"/>
                </a:solidFill>
              </a:rPr>
              <a:t>Conclusion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4B41E-061A-A489-7C6C-ED202F258048}"/>
              </a:ext>
            </a:extLst>
          </p:cNvPr>
          <p:cNvSpPr txBox="1"/>
          <p:nvPr/>
        </p:nvSpPr>
        <p:spPr>
          <a:xfrm>
            <a:off x="5823621" y="2947929"/>
            <a:ext cx="4526694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여러 분석으로 검증한 결과</a:t>
            </a:r>
            <a:r>
              <a:rPr lang="en-US" altLang="ko-KR" sz="1400" dirty="0"/>
              <a:t>, </a:t>
            </a:r>
            <a:r>
              <a:rPr lang="ko-KR" altLang="en-US" sz="1400" dirty="0"/>
              <a:t>집값에는 영향을 미치는 변수가 있었다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집값이 평균 이상과 이하인 동네로 분류한 뒤 동네를 기준으로 분석한 결과 영향을 미치는 변수가 없었다</a:t>
            </a:r>
            <a:r>
              <a:rPr lang="en-US" altLang="ko-KR" sz="1400" dirty="0"/>
              <a:t>. </a:t>
            </a:r>
            <a:r>
              <a:rPr lang="ko-KR" altLang="en-US" sz="1400" dirty="0"/>
              <a:t>즉</a:t>
            </a:r>
            <a:r>
              <a:rPr lang="en-US" altLang="ko-KR" sz="1400" dirty="0"/>
              <a:t>, </a:t>
            </a:r>
            <a:r>
              <a:rPr lang="ko-KR" altLang="en-US" sz="1400" dirty="0"/>
              <a:t>두 동네 간의 차이가 없다</a:t>
            </a:r>
            <a:r>
              <a:rPr lang="en-US" altLang="ko-KR" sz="1400" dirty="0"/>
              <a:t>.</a:t>
            </a:r>
            <a:r>
              <a:rPr lang="ko-KR" altLang="en-US" sz="1400" dirty="0"/>
              <a:t>따라서 </a:t>
            </a:r>
            <a:r>
              <a:rPr lang="ko-KR" altLang="en-US" sz="1400" b="1" dirty="0"/>
              <a:t>비싼 동네가 무조건 좋은 동네는 아니며</a:t>
            </a:r>
            <a:r>
              <a:rPr lang="ko-KR" altLang="en-US" sz="1400" dirty="0"/>
              <a:t> 집값이 상대적으로 저렴한 동네 중에서도 생활 인프라를 골고루 갖춘 지역들이 있음을 입증했다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B1660CE-867D-DC60-69C1-F9A5821B2972}"/>
              </a:ext>
            </a:extLst>
          </p:cNvPr>
          <p:cNvSpPr/>
          <p:nvPr/>
        </p:nvSpPr>
        <p:spPr>
          <a:xfrm>
            <a:off x="5914636" y="2873283"/>
            <a:ext cx="224744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008E4301-9A12-A553-AF65-BAA7E00C83FC}"/>
              </a:ext>
            </a:extLst>
          </p:cNvPr>
          <p:cNvSpPr/>
          <p:nvPr/>
        </p:nvSpPr>
        <p:spPr>
          <a:xfrm>
            <a:off x="5914636" y="2873283"/>
            <a:ext cx="1542595" cy="45719"/>
          </a:xfrm>
          <a:prstGeom prst="rect">
            <a:avLst/>
          </a:prstGeom>
          <a:solidFill>
            <a:srgbClr val="05D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A0F779-FC45-DA7D-61F8-C6C047ACDC56}"/>
              </a:ext>
            </a:extLst>
          </p:cNvPr>
          <p:cNvSpPr txBox="1"/>
          <p:nvPr/>
        </p:nvSpPr>
        <p:spPr>
          <a:xfrm>
            <a:off x="5823621" y="2405126"/>
            <a:ext cx="504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비싼 동네 </a:t>
            </a:r>
            <a:r>
              <a:rPr lang="en-US" altLang="ko-KR" dirty="0"/>
              <a:t>= </a:t>
            </a:r>
            <a:r>
              <a:rPr lang="ko-KR" altLang="en-US" dirty="0"/>
              <a:t>좋은 동네</a:t>
            </a:r>
            <a:r>
              <a:rPr lang="en-US" altLang="ko-KR" dirty="0"/>
              <a:t>?</a:t>
            </a:r>
            <a:endParaRPr lang="en-US" altLang="ko-KR" b="1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32F6017-BABD-183F-7009-89D29D7F299D}"/>
              </a:ext>
            </a:extLst>
          </p:cNvPr>
          <p:cNvSpPr/>
          <p:nvPr/>
        </p:nvSpPr>
        <p:spPr>
          <a:xfrm>
            <a:off x="2586038" y="2873283"/>
            <a:ext cx="92869" cy="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93C3C48A-0448-8731-6C72-5DB6ABF7B26C}"/>
              </a:ext>
            </a:extLst>
          </p:cNvPr>
          <p:cNvSpPr/>
          <p:nvPr/>
        </p:nvSpPr>
        <p:spPr>
          <a:xfrm>
            <a:off x="2650331" y="2964656"/>
            <a:ext cx="121445" cy="128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7CECB1A3-4944-9A94-9750-8C9D48213E51}"/>
              </a:ext>
            </a:extLst>
          </p:cNvPr>
          <p:cNvSpPr/>
          <p:nvPr/>
        </p:nvSpPr>
        <p:spPr>
          <a:xfrm>
            <a:off x="2757112" y="2827596"/>
            <a:ext cx="92869" cy="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BEA6B571-CF12-7DCD-C005-79EFA26FFF57}"/>
              </a:ext>
            </a:extLst>
          </p:cNvPr>
          <p:cNvSpPr/>
          <p:nvPr/>
        </p:nvSpPr>
        <p:spPr>
          <a:xfrm>
            <a:off x="2888272" y="2947929"/>
            <a:ext cx="92869" cy="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8D68DD4-75B9-387E-5F92-9517EE1F5D27}"/>
              </a:ext>
            </a:extLst>
          </p:cNvPr>
          <p:cNvSpPr/>
          <p:nvPr/>
        </p:nvSpPr>
        <p:spPr>
          <a:xfrm>
            <a:off x="2959894" y="2834337"/>
            <a:ext cx="72351" cy="91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36111DF0-F8AB-175C-78AC-821E0718FD22}"/>
              </a:ext>
            </a:extLst>
          </p:cNvPr>
          <p:cNvGrpSpPr/>
          <p:nvPr/>
        </p:nvGrpSpPr>
        <p:grpSpPr>
          <a:xfrm>
            <a:off x="1387942" y="1289151"/>
            <a:ext cx="4526694" cy="4963174"/>
            <a:chOff x="726086" y="1143101"/>
            <a:chExt cx="4526694" cy="4963174"/>
          </a:xfrm>
        </p:grpSpPr>
        <p:grpSp>
          <p:nvGrpSpPr>
            <p:cNvPr id="131" name="그룹 130">
              <a:extLst>
                <a:ext uri="{FF2B5EF4-FFF2-40B4-BE49-F238E27FC236}">
                  <a16:creationId xmlns:a16="http://schemas.microsoft.com/office/drawing/2014/main" id="{0BE2F9A5-0F5D-CE71-1B82-D4C39A512D79}"/>
                </a:ext>
              </a:extLst>
            </p:cNvPr>
            <p:cNvGrpSpPr/>
            <p:nvPr/>
          </p:nvGrpSpPr>
          <p:grpSpPr>
            <a:xfrm>
              <a:off x="726086" y="1143101"/>
              <a:ext cx="4526694" cy="4963174"/>
              <a:chOff x="935698" y="1319314"/>
              <a:chExt cx="4526694" cy="4963174"/>
            </a:xfrm>
          </p:grpSpPr>
          <p:pic>
            <p:nvPicPr>
              <p:cNvPr id="20" name="그래픽 19" descr="막대 그래프 상향 추세 윤곽선">
                <a:extLst>
                  <a:ext uri="{FF2B5EF4-FFF2-40B4-BE49-F238E27FC236}">
                    <a16:creationId xmlns:a16="http://schemas.microsoft.com/office/drawing/2014/main" id="{438AE9F1-7675-0434-CE80-DF719B275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935698" y="1755794"/>
                <a:ext cx="4526694" cy="4526694"/>
              </a:xfrm>
              <a:prstGeom prst="rect">
                <a:avLst/>
              </a:prstGeom>
            </p:spPr>
          </p:pic>
          <p:pic>
            <p:nvPicPr>
              <p:cNvPr id="27" name="그래픽 26" descr="날아가는 돈 윤곽선">
                <a:extLst>
                  <a:ext uri="{FF2B5EF4-FFF2-40B4-BE49-F238E27FC236}">
                    <a16:creationId xmlns:a16="http://schemas.microsoft.com/office/drawing/2014/main" id="{B0BF5385-C8E3-81A0-F778-92E381BE3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72934" y="1319314"/>
                <a:ext cx="1330128" cy="1330128"/>
              </a:xfrm>
              <a:prstGeom prst="rect">
                <a:avLst/>
              </a:prstGeom>
            </p:spPr>
          </p:pic>
          <p:pic>
            <p:nvPicPr>
              <p:cNvPr id="32" name="그래픽 31" descr="바이러스성 단색으로 채워진">
                <a:extLst>
                  <a:ext uri="{FF2B5EF4-FFF2-40B4-BE49-F238E27FC236}">
                    <a16:creationId xmlns:a16="http://schemas.microsoft.com/office/drawing/2014/main" id="{15E3EF1C-C0AE-19E2-1DFA-A735B3ABA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4063079" y="2481347"/>
                <a:ext cx="772349" cy="772349"/>
              </a:xfrm>
              <a:prstGeom prst="rect">
                <a:avLst/>
              </a:prstGeom>
            </p:spPr>
          </p:pic>
          <p:pic>
            <p:nvPicPr>
              <p:cNvPr id="34" name="그래픽 33" descr="건물 단색으로 채워진">
                <a:extLst>
                  <a:ext uri="{FF2B5EF4-FFF2-40B4-BE49-F238E27FC236}">
                    <a16:creationId xmlns:a16="http://schemas.microsoft.com/office/drawing/2014/main" id="{DF0F1C23-2347-249F-1D6A-EAF5388BC2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03822" y="4524476"/>
                <a:ext cx="782906" cy="782905"/>
              </a:xfrm>
              <a:prstGeom prst="rect">
                <a:avLst/>
              </a:prstGeom>
            </p:spPr>
          </p:pic>
          <p:pic>
            <p:nvPicPr>
              <p:cNvPr id="36" name="그래픽 35" descr="도시 단색으로 채워진">
                <a:extLst>
                  <a:ext uri="{FF2B5EF4-FFF2-40B4-BE49-F238E27FC236}">
                    <a16:creationId xmlns:a16="http://schemas.microsoft.com/office/drawing/2014/main" id="{5F4C973C-6894-7EC3-B562-D8AB8E666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007725" y="4592589"/>
                <a:ext cx="827703" cy="827703"/>
              </a:xfrm>
              <a:prstGeom prst="rect">
                <a:avLst/>
              </a:prstGeom>
            </p:spPr>
          </p:pic>
          <p:pic>
            <p:nvPicPr>
              <p:cNvPr id="38" name="그래픽 37" descr="주택 단색으로 채워진">
                <a:extLst>
                  <a:ext uri="{FF2B5EF4-FFF2-40B4-BE49-F238E27FC236}">
                    <a16:creationId xmlns:a16="http://schemas.microsoft.com/office/drawing/2014/main" id="{9A46507E-BB73-11F0-0125-E652EC42D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2036755" y="4660604"/>
                <a:ext cx="637253" cy="637253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F690D5BD-1A2A-3CDA-A9A0-33DB50BD9A0D}"/>
                  </a:ext>
                </a:extLst>
              </p:cNvPr>
              <p:cNvSpPr/>
              <p:nvPr/>
            </p:nvSpPr>
            <p:spPr>
              <a:xfrm>
                <a:off x="4143800" y="2925710"/>
                <a:ext cx="111778" cy="1135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B81892C5-1120-3B94-1856-289740262167}"/>
                  </a:ext>
                </a:extLst>
              </p:cNvPr>
              <p:cNvSpPr/>
              <p:nvPr/>
            </p:nvSpPr>
            <p:spPr>
              <a:xfrm>
                <a:off x="4217854" y="3062321"/>
                <a:ext cx="182696" cy="1412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직사각형 127">
                <a:extLst>
                  <a:ext uri="{FF2B5EF4-FFF2-40B4-BE49-F238E27FC236}">
                    <a16:creationId xmlns:a16="http://schemas.microsoft.com/office/drawing/2014/main" id="{9F97E050-0200-97BE-C2C6-39EDC955ED72}"/>
                  </a:ext>
                </a:extLst>
              </p:cNvPr>
              <p:cNvSpPr/>
              <p:nvPr/>
            </p:nvSpPr>
            <p:spPr>
              <a:xfrm>
                <a:off x="4323548" y="2867522"/>
                <a:ext cx="182696" cy="1412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9" name="직사각형 128">
                <a:extLst>
                  <a:ext uri="{FF2B5EF4-FFF2-40B4-BE49-F238E27FC236}">
                    <a16:creationId xmlns:a16="http://schemas.microsoft.com/office/drawing/2014/main" id="{349276CD-6E42-5956-0655-77669691E234}"/>
                  </a:ext>
                </a:extLst>
              </p:cNvPr>
              <p:cNvSpPr/>
              <p:nvPr/>
            </p:nvSpPr>
            <p:spPr>
              <a:xfrm>
                <a:off x="4477712" y="3029305"/>
                <a:ext cx="182696" cy="1412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0" name="직사각형 129">
                <a:extLst>
                  <a:ext uri="{FF2B5EF4-FFF2-40B4-BE49-F238E27FC236}">
                    <a16:creationId xmlns:a16="http://schemas.microsoft.com/office/drawing/2014/main" id="{5662F5E6-8957-6D2B-62AF-D29008EED483}"/>
                  </a:ext>
                </a:extLst>
              </p:cNvPr>
              <p:cNvSpPr/>
              <p:nvPr/>
            </p:nvSpPr>
            <p:spPr>
              <a:xfrm>
                <a:off x="4613632" y="2875540"/>
                <a:ext cx="91015" cy="1412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2" name="그래픽 131" descr="하트 단색으로 채워진">
              <a:extLst>
                <a:ext uri="{FF2B5EF4-FFF2-40B4-BE49-F238E27FC236}">
                  <a16:creationId xmlns:a16="http://schemas.microsoft.com/office/drawing/2014/main" id="{709C660A-1D82-31E2-9D28-9B63C76C4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898452" y="2757331"/>
              <a:ext cx="138811" cy="138811"/>
            </a:xfrm>
            <a:prstGeom prst="rect">
              <a:avLst/>
            </a:prstGeom>
          </p:spPr>
        </p:pic>
        <p:pic>
          <p:nvPicPr>
            <p:cNvPr id="133" name="그래픽 132" descr="하트 단색으로 채워진">
              <a:extLst>
                <a:ext uri="{FF2B5EF4-FFF2-40B4-BE49-F238E27FC236}">
                  <a16:creationId xmlns:a16="http://schemas.microsoft.com/office/drawing/2014/main" id="{8291184F-2F70-C643-E417-353C91E40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131725" y="2691663"/>
              <a:ext cx="138811" cy="138811"/>
            </a:xfrm>
            <a:prstGeom prst="rect">
              <a:avLst/>
            </a:prstGeom>
          </p:spPr>
        </p:pic>
        <p:pic>
          <p:nvPicPr>
            <p:cNvPr id="134" name="그래픽 133" descr="하트 단색으로 채워진">
              <a:extLst>
                <a:ext uri="{FF2B5EF4-FFF2-40B4-BE49-F238E27FC236}">
                  <a16:creationId xmlns:a16="http://schemas.microsoft.com/office/drawing/2014/main" id="{874B39AD-314A-D333-AA41-34BFCD31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307488" y="2849563"/>
              <a:ext cx="138811" cy="138811"/>
            </a:xfrm>
            <a:prstGeom prst="rect">
              <a:avLst/>
            </a:prstGeom>
          </p:spPr>
        </p:pic>
        <p:pic>
          <p:nvPicPr>
            <p:cNvPr id="136" name="그래픽 135" descr="엄지척 기호 단색으로 채워진">
              <a:extLst>
                <a:ext uri="{FF2B5EF4-FFF2-40B4-BE49-F238E27FC236}">
                  <a16:creationId xmlns:a16="http://schemas.microsoft.com/office/drawing/2014/main" id="{7A9D1E86-0B26-01B1-F1FB-978CB148B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30185" y="2872027"/>
              <a:ext cx="138810" cy="138810"/>
            </a:xfrm>
            <a:prstGeom prst="rect">
              <a:avLst/>
            </a:prstGeom>
          </p:spPr>
        </p:pic>
        <p:pic>
          <p:nvPicPr>
            <p:cNvPr id="138" name="그래픽 137" descr="엄지척 기호 단색으로 채워진">
              <a:extLst>
                <a:ext uri="{FF2B5EF4-FFF2-40B4-BE49-F238E27FC236}">
                  <a16:creationId xmlns:a16="http://schemas.microsoft.com/office/drawing/2014/main" id="{EFC84656-16BB-1EB2-7767-595FEAC0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430116" y="2680092"/>
              <a:ext cx="138810" cy="138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572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94EAB11-D285-2414-0F84-C0E3E4DE1196}"/>
              </a:ext>
            </a:extLst>
          </p:cNvPr>
          <p:cNvSpPr/>
          <p:nvPr/>
        </p:nvSpPr>
        <p:spPr>
          <a:xfrm>
            <a:off x="4836950" y="2503170"/>
            <a:ext cx="2247446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BB2FA0-DFCD-C2DD-ED1D-401CC5C89048}"/>
              </a:ext>
            </a:extLst>
          </p:cNvPr>
          <p:cNvSpPr/>
          <p:nvPr/>
        </p:nvSpPr>
        <p:spPr>
          <a:xfrm>
            <a:off x="4836950" y="2503170"/>
            <a:ext cx="1542595" cy="45719"/>
          </a:xfrm>
          <a:prstGeom prst="rect">
            <a:avLst/>
          </a:prstGeom>
          <a:solidFill>
            <a:srgbClr val="05D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80DFD-F11A-718E-E038-511FE96E4B96}"/>
              </a:ext>
            </a:extLst>
          </p:cNvPr>
          <p:cNvSpPr txBox="1"/>
          <p:nvPr/>
        </p:nvSpPr>
        <p:spPr>
          <a:xfrm>
            <a:off x="5259420" y="1711567"/>
            <a:ext cx="4659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>
                <a:solidFill>
                  <a:srgbClr val="404040"/>
                </a:solidFill>
              </a:rPr>
              <a:t>데이터</a:t>
            </a:r>
            <a:endParaRPr lang="ko-KR" altLang="en-US" sz="3200" dirty="0">
              <a:solidFill>
                <a:srgbClr val="40404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7BC6C7-5514-4D65-0DDF-A1302324B242}"/>
              </a:ext>
            </a:extLst>
          </p:cNvPr>
          <p:cNvSpPr txBox="1"/>
          <p:nvPr/>
        </p:nvSpPr>
        <p:spPr>
          <a:xfrm>
            <a:off x="2634343" y="3234622"/>
            <a:ext cx="6444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서울 </a:t>
            </a:r>
            <a:r>
              <a:rPr lang="ko-KR" altLang="en-US" dirty="0" err="1"/>
              <a:t>열린데이터</a:t>
            </a:r>
            <a:r>
              <a:rPr lang="ko-KR" altLang="en-US" dirty="0"/>
              <a:t> 광장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900" dirty="0"/>
              <a:t>https://data.seoul.go.kr/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보건의료 빅데이터 개방시스템</a:t>
            </a:r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sz="900" dirty="0"/>
              <a:t>https://opendata.hira.or.kr/home.do</a:t>
            </a:r>
            <a:endParaRPr lang="ko-KR" altLang="en-US" sz="900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438626A7-3F9B-37FF-72C9-B9342B50C5D4}"/>
              </a:ext>
            </a:extLst>
          </p:cNvPr>
          <p:cNvCxnSpPr/>
          <p:nvPr/>
        </p:nvCxnSpPr>
        <p:spPr>
          <a:xfrm>
            <a:off x="1709057" y="1349831"/>
            <a:ext cx="8773886" cy="0"/>
          </a:xfrm>
          <a:prstGeom prst="line">
            <a:avLst/>
          </a:prstGeom>
          <a:ln w="76200">
            <a:solidFill>
              <a:srgbClr val="05D68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BE45AE9-AAB6-DB45-FDE4-59380C4A0225}"/>
              </a:ext>
            </a:extLst>
          </p:cNvPr>
          <p:cNvCxnSpPr/>
          <p:nvPr/>
        </p:nvCxnSpPr>
        <p:spPr>
          <a:xfrm>
            <a:off x="1709057" y="5442859"/>
            <a:ext cx="8773886" cy="0"/>
          </a:xfrm>
          <a:prstGeom prst="line">
            <a:avLst/>
          </a:prstGeom>
          <a:ln w="76200">
            <a:solidFill>
              <a:srgbClr val="05D686"/>
            </a:solidFill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860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주제 선정 배경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62802"/>
              <a:ext cx="2369595" cy="323073"/>
              <a:chOff x="537177" y="962802"/>
              <a:chExt cx="2369595" cy="32307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135255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noProof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Factorial analysis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980666" y="962802"/>
                <a:ext cx="92610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3 page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48" y="1042580"/>
                <a:ext cx="54188" cy="156939"/>
                <a:chOff x="2871787" y="1122357"/>
                <a:chExt cx="77758" cy="225201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57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8" y="1280527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5E2D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AutoShape 3" descr="https://bcb30439a4d446e590683b4269bca308.app.rstudio.cloud/graphics/plot.png?width=837&amp;height=561&amp;randomizer=-96276749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945066-C6D2-0474-1E10-7B67B2CF3681}"/>
              </a:ext>
            </a:extLst>
          </p:cNvPr>
          <p:cNvSpPr/>
          <p:nvPr/>
        </p:nvSpPr>
        <p:spPr>
          <a:xfrm flipH="1">
            <a:off x="3162650" y="1210236"/>
            <a:ext cx="8626086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01D51D-7CFA-1C4C-556A-7BEF21D6E199}"/>
              </a:ext>
            </a:extLst>
          </p:cNvPr>
          <p:cNvSpPr/>
          <p:nvPr/>
        </p:nvSpPr>
        <p:spPr>
          <a:xfrm>
            <a:off x="2041029" y="4717325"/>
            <a:ext cx="7848556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집값이 높은 곳 일 수록 원하는 인프라가 많이 있는</a:t>
            </a:r>
            <a:r>
              <a: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살기 좋은 동네일까</a:t>
            </a:r>
            <a:r>
              <a:rPr lang="en-US" altLang="ko-KR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065E9-28BE-98B4-5152-4A254C5ED50B}"/>
              </a:ext>
            </a:extLst>
          </p:cNvPr>
          <p:cNvSpPr txBox="1"/>
          <p:nvPr/>
        </p:nvSpPr>
        <p:spPr>
          <a:xfrm>
            <a:off x="3453415" y="1244540"/>
            <a:ext cx="1947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274D76-D72C-35C7-37BE-B93C78A59081}"/>
              </a:ext>
            </a:extLst>
          </p:cNvPr>
          <p:cNvSpPr/>
          <p:nvPr/>
        </p:nvSpPr>
        <p:spPr>
          <a:xfrm>
            <a:off x="2058129" y="4694465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40" name="그래픽 39" descr="확인 표시 단색으로 채워진">
            <a:extLst>
              <a:ext uri="{FF2B5EF4-FFF2-40B4-BE49-F238E27FC236}">
                <a16:creationId xmlns:a16="http://schemas.microsoft.com/office/drawing/2014/main" id="{B76014B9-B31F-EE27-EF76-83611F21C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5692" y="1252929"/>
            <a:ext cx="231679" cy="231679"/>
          </a:xfrm>
          <a:prstGeom prst="rect">
            <a:avLst/>
          </a:prstGeom>
        </p:spPr>
      </p:pic>
      <p:pic>
        <p:nvPicPr>
          <p:cNvPr id="5" name="그림 4">
            <a:hlinkClick r:id="rId4"/>
            <a:extLst>
              <a:ext uri="{FF2B5EF4-FFF2-40B4-BE49-F238E27FC236}">
                <a16:creationId xmlns:a16="http://schemas.microsoft.com/office/drawing/2014/main" id="{0249801A-3CBA-3418-E446-80FAEA61F8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27"/>
          <a:stretch/>
        </p:blipFill>
        <p:spPr>
          <a:xfrm>
            <a:off x="2173258" y="2593617"/>
            <a:ext cx="7716327" cy="112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32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직사각형 309">
            <a:extLst>
              <a:ext uri="{FF2B5EF4-FFF2-40B4-BE49-F238E27FC236}">
                <a16:creationId xmlns:a16="http://schemas.microsoft.com/office/drawing/2014/main" id="{D181503E-9E6D-4963-9BEA-488588A7FF61}"/>
              </a:ext>
            </a:extLst>
          </p:cNvPr>
          <p:cNvSpPr/>
          <p:nvPr/>
        </p:nvSpPr>
        <p:spPr>
          <a:xfrm>
            <a:off x="0" y="3625801"/>
            <a:ext cx="12191999" cy="129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6000" b="1" kern="0" dirty="0">
                <a:solidFill>
                  <a:srgbClr val="05D686"/>
                </a:solidFill>
              </a:rPr>
              <a:t>감사합니다</a:t>
            </a:r>
            <a:endParaRPr lang="en-US" altLang="ko-KR" sz="60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-452" y="-36513"/>
            <a:ext cx="12191999" cy="3429001"/>
          </a:xfrm>
          <a:prstGeom prst="rect">
            <a:avLst/>
          </a:prstGeo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57B176F-9F98-4573-95CE-36D5C65C2026}"/>
              </a:ext>
            </a:extLst>
          </p:cNvPr>
          <p:cNvGrpSpPr/>
          <p:nvPr/>
        </p:nvGrpSpPr>
        <p:grpSpPr>
          <a:xfrm>
            <a:off x="5097545" y="346102"/>
            <a:ext cx="2225510" cy="3046386"/>
            <a:chOff x="-2117725" y="-3711574"/>
            <a:chExt cx="3709987" cy="5078412"/>
          </a:xfrm>
        </p:grpSpPr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EDA57870-7E86-4C2B-8991-B8E57093D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2" y="-327025"/>
              <a:ext cx="809625" cy="809625"/>
            </a:xfrm>
            <a:custGeom>
              <a:avLst/>
              <a:gdLst>
                <a:gd name="T0" fmla="*/ 805 w 1529"/>
                <a:gd name="T1" fmla="*/ 0 h 1530"/>
                <a:gd name="T2" fmla="*/ 955 w 1529"/>
                <a:gd name="T3" fmla="*/ 23 h 1530"/>
                <a:gd name="T4" fmla="*/ 1096 w 1529"/>
                <a:gd name="T5" fmla="*/ 75 h 1530"/>
                <a:gd name="T6" fmla="*/ 1222 w 1529"/>
                <a:gd name="T7" fmla="*/ 151 h 1530"/>
                <a:gd name="T8" fmla="*/ 1331 w 1529"/>
                <a:gd name="T9" fmla="*/ 250 h 1530"/>
                <a:gd name="T10" fmla="*/ 1418 w 1529"/>
                <a:gd name="T11" fmla="*/ 368 h 1530"/>
                <a:gd name="T12" fmla="*/ 1483 w 1529"/>
                <a:gd name="T13" fmla="*/ 501 h 1530"/>
                <a:gd name="T14" fmla="*/ 1522 w 1529"/>
                <a:gd name="T15" fmla="*/ 649 h 1530"/>
                <a:gd name="T16" fmla="*/ 1529 w 1529"/>
                <a:gd name="T17" fmla="*/ 765 h 1530"/>
                <a:gd name="T18" fmla="*/ 1522 w 1529"/>
                <a:gd name="T19" fmla="*/ 881 h 1530"/>
                <a:gd name="T20" fmla="*/ 1483 w 1529"/>
                <a:gd name="T21" fmla="*/ 1028 h 1530"/>
                <a:gd name="T22" fmla="*/ 1418 w 1529"/>
                <a:gd name="T23" fmla="*/ 1163 h 1530"/>
                <a:gd name="T24" fmla="*/ 1331 w 1529"/>
                <a:gd name="T25" fmla="*/ 1280 h 1530"/>
                <a:gd name="T26" fmla="*/ 1222 w 1529"/>
                <a:gd name="T27" fmla="*/ 1378 h 1530"/>
                <a:gd name="T28" fmla="*/ 1096 w 1529"/>
                <a:gd name="T29" fmla="*/ 1455 h 1530"/>
                <a:gd name="T30" fmla="*/ 955 w 1529"/>
                <a:gd name="T31" fmla="*/ 1507 h 1530"/>
                <a:gd name="T32" fmla="*/ 805 w 1529"/>
                <a:gd name="T33" fmla="*/ 1530 h 1530"/>
                <a:gd name="T34" fmla="*/ 726 w 1529"/>
                <a:gd name="T35" fmla="*/ 1530 h 1530"/>
                <a:gd name="T36" fmla="*/ 574 w 1529"/>
                <a:gd name="T37" fmla="*/ 1507 h 1530"/>
                <a:gd name="T38" fmla="*/ 433 w 1529"/>
                <a:gd name="T39" fmla="*/ 1455 h 1530"/>
                <a:gd name="T40" fmla="*/ 307 w 1529"/>
                <a:gd name="T41" fmla="*/ 1378 h 1530"/>
                <a:gd name="T42" fmla="*/ 198 w 1529"/>
                <a:gd name="T43" fmla="*/ 1280 h 1530"/>
                <a:gd name="T44" fmla="*/ 111 w 1529"/>
                <a:gd name="T45" fmla="*/ 1163 h 1530"/>
                <a:gd name="T46" fmla="*/ 46 w 1529"/>
                <a:gd name="T47" fmla="*/ 1028 h 1530"/>
                <a:gd name="T48" fmla="*/ 9 w 1529"/>
                <a:gd name="T49" fmla="*/ 881 h 1530"/>
                <a:gd name="T50" fmla="*/ 0 w 1529"/>
                <a:gd name="T51" fmla="*/ 765 h 1530"/>
                <a:gd name="T52" fmla="*/ 9 w 1529"/>
                <a:gd name="T53" fmla="*/ 649 h 1530"/>
                <a:gd name="T54" fmla="*/ 46 w 1529"/>
                <a:gd name="T55" fmla="*/ 501 h 1530"/>
                <a:gd name="T56" fmla="*/ 111 w 1529"/>
                <a:gd name="T57" fmla="*/ 368 h 1530"/>
                <a:gd name="T58" fmla="*/ 198 w 1529"/>
                <a:gd name="T59" fmla="*/ 250 h 1530"/>
                <a:gd name="T60" fmla="*/ 307 w 1529"/>
                <a:gd name="T61" fmla="*/ 151 h 1530"/>
                <a:gd name="T62" fmla="*/ 433 w 1529"/>
                <a:gd name="T63" fmla="*/ 75 h 1530"/>
                <a:gd name="T64" fmla="*/ 574 w 1529"/>
                <a:gd name="T65" fmla="*/ 23 h 1530"/>
                <a:gd name="T66" fmla="*/ 726 w 1529"/>
                <a:gd name="T67" fmla="*/ 0 h 1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29" h="1530">
                  <a:moveTo>
                    <a:pt x="764" y="0"/>
                  </a:moveTo>
                  <a:lnTo>
                    <a:pt x="805" y="0"/>
                  </a:lnTo>
                  <a:lnTo>
                    <a:pt x="881" y="8"/>
                  </a:lnTo>
                  <a:lnTo>
                    <a:pt x="955" y="23"/>
                  </a:lnTo>
                  <a:lnTo>
                    <a:pt x="1028" y="46"/>
                  </a:lnTo>
                  <a:lnTo>
                    <a:pt x="1096" y="75"/>
                  </a:lnTo>
                  <a:lnTo>
                    <a:pt x="1162" y="111"/>
                  </a:lnTo>
                  <a:lnTo>
                    <a:pt x="1222" y="151"/>
                  </a:lnTo>
                  <a:lnTo>
                    <a:pt x="1279" y="198"/>
                  </a:lnTo>
                  <a:lnTo>
                    <a:pt x="1331" y="250"/>
                  </a:lnTo>
                  <a:lnTo>
                    <a:pt x="1378" y="308"/>
                  </a:lnTo>
                  <a:lnTo>
                    <a:pt x="1418" y="368"/>
                  </a:lnTo>
                  <a:lnTo>
                    <a:pt x="1454" y="434"/>
                  </a:lnTo>
                  <a:lnTo>
                    <a:pt x="1483" y="501"/>
                  </a:lnTo>
                  <a:lnTo>
                    <a:pt x="1506" y="574"/>
                  </a:lnTo>
                  <a:lnTo>
                    <a:pt x="1522" y="649"/>
                  </a:lnTo>
                  <a:lnTo>
                    <a:pt x="1529" y="725"/>
                  </a:lnTo>
                  <a:lnTo>
                    <a:pt x="1529" y="765"/>
                  </a:lnTo>
                  <a:lnTo>
                    <a:pt x="1529" y="804"/>
                  </a:lnTo>
                  <a:lnTo>
                    <a:pt x="1522" y="881"/>
                  </a:lnTo>
                  <a:lnTo>
                    <a:pt x="1506" y="956"/>
                  </a:lnTo>
                  <a:lnTo>
                    <a:pt x="1483" y="1028"/>
                  </a:lnTo>
                  <a:lnTo>
                    <a:pt x="1454" y="1097"/>
                  </a:lnTo>
                  <a:lnTo>
                    <a:pt x="1418" y="1163"/>
                  </a:lnTo>
                  <a:lnTo>
                    <a:pt x="1378" y="1223"/>
                  </a:lnTo>
                  <a:lnTo>
                    <a:pt x="1331" y="1280"/>
                  </a:lnTo>
                  <a:lnTo>
                    <a:pt x="1279" y="1332"/>
                  </a:lnTo>
                  <a:lnTo>
                    <a:pt x="1222" y="1378"/>
                  </a:lnTo>
                  <a:lnTo>
                    <a:pt x="1162" y="1419"/>
                  </a:lnTo>
                  <a:lnTo>
                    <a:pt x="1096" y="1455"/>
                  </a:lnTo>
                  <a:lnTo>
                    <a:pt x="1028" y="1484"/>
                  </a:lnTo>
                  <a:lnTo>
                    <a:pt x="955" y="1507"/>
                  </a:lnTo>
                  <a:lnTo>
                    <a:pt x="881" y="1521"/>
                  </a:lnTo>
                  <a:lnTo>
                    <a:pt x="805" y="1530"/>
                  </a:lnTo>
                  <a:lnTo>
                    <a:pt x="764" y="1530"/>
                  </a:lnTo>
                  <a:lnTo>
                    <a:pt x="726" y="1530"/>
                  </a:lnTo>
                  <a:lnTo>
                    <a:pt x="648" y="1521"/>
                  </a:lnTo>
                  <a:lnTo>
                    <a:pt x="574" y="1507"/>
                  </a:lnTo>
                  <a:lnTo>
                    <a:pt x="502" y="1484"/>
                  </a:lnTo>
                  <a:lnTo>
                    <a:pt x="433" y="1455"/>
                  </a:lnTo>
                  <a:lnTo>
                    <a:pt x="367" y="1419"/>
                  </a:lnTo>
                  <a:lnTo>
                    <a:pt x="307" y="1378"/>
                  </a:lnTo>
                  <a:lnTo>
                    <a:pt x="250" y="1332"/>
                  </a:lnTo>
                  <a:lnTo>
                    <a:pt x="198" y="1280"/>
                  </a:lnTo>
                  <a:lnTo>
                    <a:pt x="152" y="1223"/>
                  </a:lnTo>
                  <a:lnTo>
                    <a:pt x="111" y="1163"/>
                  </a:lnTo>
                  <a:lnTo>
                    <a:pt x="75" y="1097"/>
                  </a:lnTo>
                  <a:lnTo>
                    <a:pt x="46" y="1028"/>
                  </a:lnTo>
                  <a:lnTo>
                    <a:pt x="23" y="956"/>
                  </a:lnTo>
                  <a:lnTo>
                    <a:pt x="9" y="881"/>
                  </a:lnTo>
                  <a:lnTo>
                    <a:pt x="0" y="804"/>
                  </a:lnTo>
                  <a:lnTo>
                    <a:pt x="0" y="765"/>
                  </a:lnTo>
                  <a:lnTo>
                    <a:pt x="0" y="725"/>
                  </a:lnTo>
                  <a:lnTo>
                    <a:pt x="9" y="649"/>
                  </a:lnTo>
                  <a:lnTo>
                    <a:pt x="23" y="574"/>
                  </a:lnTo>
                  <a:lnTo>
                    <a:pt x="46" y="501"/>
                  </a:lnTo>
                  <a:lnTo>
                    <a:pt x="75" y="434"/>
                  </a:lnTo>
                  <a:lnTo>
                    <a:pt x="111" y="368"/>
                  </a:lnTo>
                  <a:lnTo>
                    <a:pt x="152" y="308"/>
                  </a:lnTo>
                  <a:lnTo>
                    <a:pt x="198" y="250"/>
                  </a:lnTo>
                  <a:lnTo>
                    <a:pt x="250" y="198"/>
                  </a:lnTo>
                  <a:lnTo>
                    <a:pt x="307" y="151"/>
                  </a:lnTo>
                  <a:lnTo>
                    <a:pt x="367" y="111"/>
                  </a:lnTo>
                  <a:lnTo>
                    <a:pt x="433" y="75"/>
                  </a:lnTo>
                  <a:lnTo>
                    <a:pt x="502" y="46"/>
                  </a:lnTo>
                  <a:lnTo>
                    <a:pt x="574" y="23"/>
                  </a:lnTo>
                  <a:lnTo>
                    <a:pt x="648" y="8"/>
                  </a:lnTo>
                  <a:lnTo>
                    <a:pt x="726" y="0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1455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5ACA68E0-D508-4DA7-B292-7622EF6EC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47850" y="-1811338"/>
              <a:ext cx="2967038" cy="3144838"/>
            </a:xfrm>
            <a:custGeom>
              <a:avLst/>
              <a:gdLst>
                <a:gd name="T0" fmla="*/ 483 w 5607"/>
                <a:gd name="T1" fmla="*/ 2118 h 5943"/>
                <a:gd name="T2" fmla="*/ 496 w 5607"/>
                <a:gd name="T3" fmla="*/ 2177 h 5943"/>
                <a:gd name="T4" fmla="*/ 517 w 5607"/>
                <a:gd name="T5" fmla="*/ 2333 h 5943"/>
                <a:gd name="T6" fmla="*/ 547 w 5607"/>
                <a:gd name="T7" fmla="*/ 2639 h 5943"/>
                <a:gd name="T8" fmla="*/ 582 w 5607"/>
                <a:gd name="T9" fmla="*/ 3158 h 5943"/>
                <a:gd name="T10" fmla="*/ 609 w 5607"/>
                <a:gd name="T11" fmla="*/ 3752 h 5943"/>
                <a:gd name="T12" fmla="*/ 641 w 5607"/>
                <a:gd name="T13" fmla="*/ 4672 h 5943"/>
                <a:gd name="T14" fmla="*/ 661 w 5607"/>
                <a:gd name="T15" fmla="*/ 5683 h 5943"/>
                <a:gd name="T16" fmla="*/ 662 w 5607"/>
                <a:gd name="T17" fmla="*/ 5943 h 5943"/>
                <a:gd name="T18" fmla="*/ 4969 w 5607"/>
                <a:gd name="T19" fmla="*/ 5943 h 5943"/>
                <a:gd name="T20" fmla="*/ 4945 w 5607"/>
                <a:gd name="T21" fmla="*/ 5745 h 5943"/>
                <a:gd name="T22" fmla="*/ 4888 w 5607"/>
                <a:gd name="T23" fmla="*/ 5225 h 5943"/>
                <a:gd name="T24" fmla="*/ 4853 w 5607"/>
                <a:gd name="T25" fmla="*/ 4811 h 5943"/>
                <a:gd name="T26" fmla="*/ 4842 w 5607"/>
                <a:gd name="T27" fmla="*/ 4591 h 5943"/>
                <a:gd name="T28" fmla="*/ 4839 w 5607"/>
                <a:gd name="T29" fmla="*/ 4517 h 5943"/>
                <a:gd name="T30" fmla="*/ 4849 w 5607"/>
                <a:gd name="T31" fmla="*/ 4327 h 5943"/>
                <a:gd name="T32" fmla="*/ 4875 w 5607"/>
                <a:gd name="T33" fmla="*/ 4093 h 5943"/>
                <a:gd name="T34" fmla="*/ 4915 w 5607"/>
                <a:gd name="T35" fmla="*/ 3824 h 5943"/>
                <a:gd name="T36" fmla="*/ 4995 w 5607"/>
                <a:gd name="T37" fmla="*/ 3373 h 5943"/>
                <a:gd name="T38" fmla="*/ 5131 w 5607"/>
                <a:gd name="T39" fmla="*/ 2718 h 5943"/>
                <a:gd name="T40" fmla="*/ 5355 w 5607"/>
                <a:gd name="T41" fmla="*/ 1748 h 5943"/>
                <a:gd name="T42" fmla="*/ 5582 w 5607"/>
                <a:gd name="T43" fmla="*/ 837 h 5943"/>
                <a:gd name="T44" fmla="*/ 5607 w 5607"/>
                <a:gd name="T45" fmla="*/ 740 h 5943"/>
                <a:gd name="T46" fmla="*/ 5600 w 5607"/>
                <a:gd name="T47" fmla="*/ 730 h 5943"/>
                <a:gd name="T48" fmla="*/ 5495 w 5607"/>
                <a:gd name="T49" fmla="*/ 606 h 5943"/>
                <a:gd name="T50" fmla="*/ 5378 w 5607"/>
                <a:gd name="T51" fmla="*/ 485 h 5943"/>
                <a:gd name="T52" fmla="*/ 5361 w 5607"/>
                <a:gd name="T53" fmla="*/ 468 h 5943"/>
                <a:gd name="T54" fmla="*/ 5308 w 5607"/>
                <a:gd name="T55" fmla="*/ 432 h 5943"/>
                <a:gd name="T56" fmla="*/ 5192 w 5607"/>
                <a:gd name="T57" fmla="*/ 375 h 5943"/>
                <a:gd name="T58" fmla="*/ 4981 w 5607"/>
                <a:gd name="T59" fmla="*/ 293 h 5943"/>
                <a:gd name="T60" fmla="*/ 4734 w 5607"/>
                <a:gd name="T61" fmla="*/ 214 h 5943"/>
                <a:gd name="T62" fmla="*/ 4109 w 5607"/>
                <a:gd name="T63" fmla="*/ 39 h 5943"/>
                <a:gd name="T64" fmla="*/ 3950 w 5607"/>
                <a:gd name="T65" fmla="*/ 0 h 5943"/>
                <a:gd name="T66" fmla="*/ 1401 w 5607"/>
                <a:gd name="T67" fmla="*/ 26 h 5943"/>
                <a:gd name="T68" fmla="*/ 1395 w 5607"/>
                <a:gd name="T69" fmla="*/ 32 h 5943"/>
                <a:gd name="T70" fmla="*/ 1319 w 5607"/>
                <a:gd name="T71" fmla="*/ 79 h 5943"/>
                <a:gd name="T72" fmla="*/ 1218 w 5607"/>
                <a:gd name="T73" fmla="*/ 125 h 5943"/>
                <a:gd name="T74" fmla="*/ 1147 w 5607"/>
                <a:gd name="T75" fmla="*/ 154 h 5943"/>
                <a:gd name="T76" fmla="*/ 1046 w 5607"/>
                <a:gd name="T77" fmla="*/ 194 h 5943"/>
                <a:gd name="T78" fmla="*/ 695 w 5607"/>
                <a:gd name="T79" fmla="*/ 356 h 5943"/>
                <a:gd name="T80" fmla="*/ 117 w 5607"/>
                <a:gd name="T81" fmla="*/ 631 h 5943"/>
                <a:gd name="T82" fmla="*/ 0 w 5607"/>
                <a:gd name="T83" fmla="*/ 689 h 5943"/>
                <a:gd name="T84" fmla="*/ 76 w 5607"/>
                <a:gd name="T85" fmla="*/ 1020 h 5943"/>
                <a:gd name="T86" fmla="*/ 84 w 5607"/>
                <a:gd name="T87" fmla="*/ 1050 h 5943"/>
                <a:gd name="T88" fmla="*/ 163 w 5607"/>
                <a:gd name="T89" fmla="*/ 1217 h 5943"/>
                <a:gd name="T90" fmla="*/ 254 w 5607"/>
                <a:gd name="T91" fmla="*/ 1422 h 5943"/>
                <a:gd name="T92" fmla="*/ 321 w 5607"/>
                <a:gd name="T93" fmla="*/ 1590 h 5943"/>
                <a:gd name="T94" fmla="*/ 390 w 5607"/>
                <a:gd name="T95" fmla="*/ 1782 h 5943"/>
                <a:gd name="T96" fmla="*/ 454 w 5607"/>
                <a:gd name="T97" fmla="*/ 1999 h 5943"/>
                <a:gd name="T98" fmla="*/ 483 w 5607"/>
                <a:gd name="T99" fmla="*/ 2118 h 59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607" h="5943">
                  <a:moveTo>
                    <a:pt x="483" y="2118"/>
                  </a:moveTo>
                  <a:lnTo>
                    <a:pt x="496" y="2177"/>
                  </a:lnTo>
                  <a:lnTo>
                    <a:pt x="517" y="2333"/>
                  </a:lnTo>
                  <a:lnTo>
                    <a:pt x="547" y="2639"/>
                  </a:lnTo>
                  <a:lnTo>
                    <a:pt x="582" y="3158"/>
                  </a:lnTo>
                  <a:lnTo>
                    <a:pt x="609" y="3752"/>
                  </a:lnTo>
                  <a:lnTo>
                    <a:pt x="641" y="4672"/>
                  </a:lnTo>
                  <a:lnTo>
                    <a:pt x="661" y="5683"/>
                  </a:lnTo>
                  <a:lnTo>
                    <a:pt x="662" y="5943"/>
                  </a:lnTo>
                  <a:lnTo>
                    <a:pt x="4969" y="5943"/>
                  </a:lnTo>
                  <a:lnTo>
                    <a:pt x="4945" y="5745"/>
                  </a:lnTo>
                  <a:lnTo>
                    <a:pt x="4888" y="5225"/>
                  </a:lnTo>
                  <a:lnTo>
                    <a:pt x="4853" y="4811"/>
                  </a:lnTo>
                  <a:lnTo>
                    <a:pt x="4842" y="4591"/>
                  </a:lnTo>
                  <a:lnTo>
                    <a:pt x="4839" y="4517"/>
                  </a:lnTo>
                  <a:lnTo>
                    <a:pt x="4849" y="4327"/>
                  </a:lnTo>
                  <a:lnTo>
                    <a:pt x="4875" y="4093"/>
                  </a:lnTo>
                  <a:lnTo>
                    <a:pt x="4915" y="3824"/>
                  </a:lnTo>
                  <a:lnTo>
                    <a:pt x="4995" y="3373"/>
                  </a:lnTo>
                  <a:lnTo>
                    <a:pt x="5131" y="2718"/>
                  </a:lnTo>
                  <a:lnTo>
                    <a:pt x="5355" y="1748"/>
                  </a:lnTo>
                  <a:lnTo>
                    <a:pt x="5582" y="837"/>
                  </a:lnTo>
                  <a:lnTo>
                    <a:pt x="5607" y="740"/>
                  </a:lnTo>
                  <a:lnTo>
                    <a:pt x="5600" y="730"/>
                  </a:lnTo>
                  <a:lnTo>
                    <a:pt x="5495" y="606"/>
                  </a:lnTo>
                  <a:lnTo>
                    <a:pt x="5378" y="485"/>
                  </a:lnTo>
                  <a:lnTo>
                    <a:pt x="5361" y="468"/>
                  </a:lnTo>
                  <a:lnTo>
                    <a:pt x="5308" y="432"/>
                  </a:lnTo>
                  <a:lnTo>
                    <a:pt x="5192" y="375"/>
                  </a:lnTo>
                  <a:lnTo>
                    <a:pt x="4981" y="293"/>
                  </a:lnTo>
                  <a:lnTo>
                    <a:pt x="4734" y="214"/>
                  </a:lnTo>
                  <a:lnTo>
                    <a:pt x="4109" y="39"/>
                  </a:lnTo>
                  <a:lnTo>
                    <a:pt x="3950" y="0"/>
                  </a:lnTo>
                  <a:lnTo>
                    <a:pt x="1401" y="26"/>
                  </a:lnTo>
                  <a:lnTo>
                    <a:pt x="1395" y="32"/>
                  </a:lnTo>
                  <a:lnTo>
                    <a:pt x="1319" y="79"/>
                  </a:lnTo>
                  <a:lnTo>
                    <a:pt x="1218" y="125"/>
                  </a:lnTo>
                  <a:lnTo>
                    <a:pt x="1147" y="154"/>
                  </a:lnTo>
                  <a:lnTo>
                    <a:pt x="1046" y="194"/>
                  </a:lnTo>
                  <a:lnTo>
                    <a:pt x="695" y="356"/>
                  </a:lnTo>
                  <a:lnTo>
                    <a:pt x="117" y="631"/>
                  </a:lnTo>
                  <a:lnTo>
                    <a:pt x="0" y="689"/>
                  </a:lnTo>
                  <a:lnTo>
                    <a:pt x="76" y="1020"/>
                  </a:lnTo>
                  <a:lnTo>
                    <a:pt x="84" y="1050"/>
                  </a:lnTo>
                  <a:lnTo>
                    <a:pt x="163" y="1217"/>
                  </a:lnTo>
                  <a:lnTo>
                    <a:pt x="254" y="1422"/>
                  </a:lnTo>
                  <a:lnTo>
                    <a:pt x="321" y="1590"/>
                  </a:lnTo>
                  <a:lnTo>
                    <a:pt x="390" y="1782"/>
                  </a:lnTo>
                  <a:lnTo>
                    <a:pt x="454" y="1999"/>
                  </a:lnTo>
                  <a:lnTo>
                    <a:pt x="483" y="2118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C344434F-17C3-4531-AFC2-432F9B88E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17575" y="-1784350"/>
              <a:ext cx="1174750" cy="1619250"/>
            </a:xfrm>
            <a:custGeom>
              <a:avLst/>
              <a:gdLst>
                <a:gd name="T0" fmla="*/ 1912 w 2218"/>
                <a:gd name="T1" fmla="*/ 0 h 3060"/>
                <a:gd name="T2" fmla="*/ 2218 w 2218"/>
                <a:gd name="T3" fmla="*/ 1503 h 3060"/>
                <a:gd name="T4" fmla="*/ 1733 w 2218"/>
                <a:gd name="T5" fmla="*/ 3060 h 3060"/>
                <a:gd name="T6" fmla="*/ 408 w 2218"/>
                <a:gd name="T7" fmla="*/ 1912 h 3060"/>
                <a:gd name="T8" fmla="*/ 0 w 2218"/>
                <a:gd name="T9" fmla="*/ 305 h 3060"/>
                <a:gd name="T10" fmla="*/ 163 w 2218"/>
                <a:gd name="T11" fmla="*/ 257 h 3060"/>
                <a:gd name="T12" fmla="*/ 405 w 2218"/>
                <a:gd name="T13" fmla="*/ 188 h 3060"/>
                <a:gd name="T14" fmla="*/ 560 w 2218"/>
                <a:gd name="T15" fmla="*/ 150 h 3060"/>
                <a:gd name="T16" fmla="*/ 706 w 2218"/>
                <a:gd name="T17" fmla="*/ 125 h 3060"/>
                <a:gd name="T18" fmla="*/ 840 w 2218"/>
                <a:gd name="T19" fmla="*/ 113 h 3060"/>
                <a:gd name="T20" fmla="*/ 957 w 2218"/>
                <a:gd name="T21" fmla="*/ 120 h 3060"/>
                <a:gd name="T22" fmla="*/ 1032 w 2218"/>
                <a:gd name="T23" fmla="*/ 142 h 3060"/>
                <a:gd name="T24" fmla="*/ 1076 w 2218"/>
                <a:gd name="T25" fmla="*/ 163 h 3060"/>
                <a:gd name="T26" fmla="*/ 1096 w 2218"/>
                <a:gd name="T27" fmla="*/ 178 h 3060"/>
                <a:gd name="T28" fmla="*/ 1912 w 2218"/>
                <a:gd name="T29" fmla="*/ 0 h 3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18" h="3060">
                  <a:moveTo>
                    <a:pt x="1912" y="0"/>
                  </a:moveTo>
                  <a:lnTo>
                    <a:pt x="2218" y="1503"/>
                  </a:lnTo>
                  <a:lnTo>
                    <a:pt x="1733" y="3060"/>
                  </a:lnTo>
                  <a:lnTo>
                    <a:pt x="408" y="1912"/>
                  </a:lnTo>
                  <a:lnTo>
                    <a:pt x="0" y="305"/>
                  </a:lnTo>
                  <a:lnTo>
                    <a:pt x="163" y="257"/>
                  </a:lnTo>
                  <a:lnTo>
                    <a:pt x="405" y="188"/>
                  </a:lnTo>
                  <a:lnTo>
                    <a:pt x="560" y="150"/>
                  </a:lnTo>
                  <a:lnTo>
                    <a:pt x="706" y="125"/>
                  </a:lnTo>
                  <a:lnTo>
                    <a:pt x="840" y="113"/>
                  </a:lnTo>
                  <a:lnTo>
                    <a:pt x="957" y="120"/>
                  </a:lnTo>
                  <a:lnTo>
                    <a:pt x="1032" y="142"/>
                  </a:lnTo>
                  <a:lnTo>
                    <a:pt x="1076" y="163"/>
                  </a:lnTo>
                  <a:lnTo>
                    <a:pt x="1096" y="178"/>
                  </a:lnTo>
                  <a:lnTo>
                    <a:pt x="1912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0AA5CBE7-474F-4B32-BCCC-88C01C881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0" y="-2930525"/>
              <a:ext cx="192088" cy="430213"/>
            </a:xfrm>
            <a:custGeom>
              <a:avLst/>
              <a:gdLst>
                <a:gd name="T0" fmla="*/ 214 w 362"/>
                <a:gd name="T1" fmla="*/ 0 h 813"/>
                <a:gd name="T2" fmla="*/ 231 w 362"/>
                <a:gd name="T3" fmla="*/ 3 h 813"/>
                <a:gd name="T4" fmla="*/ 266 w 362"/>
                <a:gd name="T5" fmla="*/ 23 h 813"/>
                <a:gd name="T6" fmla="*/ 294 w 362"/>
                <a:gd name="T7" fmla="*/ 56 h 813"/>
                <a:gd name="T8" fmla="*/ 320 w 362"/>
                <a:gd name="T9" fmla="*/ 102 h 813"/>
                <a:gd name="T10" fmla="*/ 339 w 362"/>
                <a:gd name="T11" fmla="*/ 159 h 813"/>
                <a:gd name="T12" fmla="*/ 353 w 362"/>
                <a:gd name="T13" fmla="*/ 225 h 813"/>
                <a:gd name="T14" fmla="*/ 360 w 362"/>
                <a:gd name="T15" fmla="*/ 300 h 813"/>
                <a:gd name="T16" fmla="*/ 362 w 362"/>
                <a:gd name="T17" fmla="*/ 380 h 813"/>
                <a:gd name="T18" fmla="*/ 359 w 362"/>
                <a:gd name="T19" fmla="*/ 422 h 813"/>
                <a:gd name="T20" fmla="*/ 355 w 362"/>
                <a:gd name="T21" fmla="*/ 463 h 813"/>
                <a:gd name="T22" fmla="*/ 340 w 362"/>
                <a:gd name="T23" fmla="*/ 542 h 813"/>
                <a:gd name="T24" fmla="*/ 322 w 362"/>
                <a:gd name="T25" fmla="*/ 614 h 813"/>
                <a:gd name="T26" fmla="*/ 297 w 362"/>
                <a:gd name="T27" fmla="*/ 677 h 813"/>
                <a:gd name="T28" fmla="*/ 269 w 362"/>
                <a:gd name="T29" fmla="*/ 730 h 813"/>
                <a:gd name="T30" fmla="*/ 236 w 362"/>
                <a:gd name="T31" fmla="*/ 772 h 813"/>
                <a:gd name="T32" fmla="*/ 201 w 362"/>
                <a:gd name="T33" fmla="*/ 800 h 813"/>
                <a:gd name="T34" fmla="*/ 165 w 362"/>
                <a:gd name="T35" fmla="*/ 813 h 813"/>
                <a:gd name="T36" fmla="*/ 147 w 362"/>
                <a:gd name="T37" fmla="*/ 813 h 813"/>
                <a:gd name="T38" fmla="*/ 129 w 362"/>
                <a:gd name="T39" fmla="*/ 810 h 813"/>
                <a:gd name="T40" fmla="*/ 96 w 362"/>
                <a:gd name="T41" fmla="*/ 792 h 813"/>
                <a:gd name="T42" fmla="*/ 66 w 362"/>
                <a:gd name="T43" fmla="*/ 759 h 813"/>
                <a:gd name="T44" fmla="*/ 42 w 362"/>
                <a:gd name="T45" fmla="*/ 711 h 813"/>
                <a:gd name="T46" fmla="*/ 22 w 362"/>
                <a:gd name="T47" fmla="*/ 655 h 813"/>
                <a:gd name="T48" fmla="*/ 8 w 362"/>
                <a:gd name="T49" fmla="*/ 588 h 813"/>
                <a:gd name="T50" fmla="*/ 0 w 362"/>
                <a:gd name="T51" fmla="*/ 515 h 813"/>
                <a:gd name="T52" fmla="*/ 0 w 362"/>
                <a:gd name="T53" fmla="*/ 435 h 813"/>
                <a:gd name="T54" fmla="*/ 3 w 362"/>
                <a:gd name="T55" fmla="*/ 393 h 813"/>
                <a:gd name="T56" fmla="*/ 6 w 362"/>
                <a:gd name="T57" fmla="*/ 351 h 813"/>
                <a:gd name="T58" fmla="*/ 20 w 362"/>
                <a:gd name="T59" fmla="*/ 272 h 813"/>
                <a:gd name="T60" fmla="*/ 39 w 362"/>
                <a:gd name="T61" fmla="*/ 201 h 813"/>
                <a:gd name="T62" fmla="*/ 65 w 362"/>
                <a:gd name="T63" fmla="*/ 136 h 813"/>
                <a:gd name="T64" fmla="*/ 92 w 362"/>
                <a:gd name="T65" fmla="*/ 83 h 813"/>
                <a:gd name="T66" fmla="*/ 125 w 362"/>
                <a:gd name="T67" fmla="*/ 41 h 813"/>
                <a:gd name="T68" fmla="*/ 160 w 362"/>
                <a:gd name="T69" fmla="*/ 14 h 813"/>
                <a:gd name="T70" fmla="*/ 195 w 362"/>
                <a:gd name="T71" fmla="*/ 0 h 813"/>
                <a:gd name="T72" fmla="*/ 214 w 362"/>
                <a:gd name="T73" fmla="*/ 0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2" h="813">
                  <a:moveTo>
                    <a:pt x="214" y="0"/>
                  </a:moveTo>
                  <a:lnTo>
                    <a:pt x="231" y="3"/>
                  </a:lnTo>
                  <a:lnTo>
                    <a:pt x="266" y="23"/>
                  </a:lnTo>
                  <a:lnTo>
                    <a:pt x="294" y="56"/>
                  </a:lnTo>
                  <a:lnTo>
                    <a:pt x="320" y="102"/>
                  </a:lnTo>
                  <a:lnTo>
                    <a:pt x="339" y="159"/>
                  </a:lnTo>
                  <a:lnTo>
                    <a:pt x="353" y="225"/>
                  </a:lnTo>
                  <a:lnTo>
                    <a:pt x="360" y="300"/>
                  </a:lnTo>
                  <a:lnTo>
                    <a:pt x="362" y="380"/>
                  </a:lnTo>
                  <a:lnTo>
                    <a:pt x="359" y="422"/>
                  </a:lnTo>
                  <a:lnTo>
                    <a:pt x="355" y="463"/>
                  </a:lnTo>
                  <a:lnTo>
                    <a:pt x="340" y="542"/>
                  </a:lnTo>
                  <a:lnTo>
                    <a:pt x="322" y="614"/>
                  </a:lnTo>
                  <a:lnTo>
                    <a:pt x="297" y="677"/>
                  </a:lnTo>
                  <a:lnTo>
                    <a:pt x="269" y="730"/>
                  </a:lnTo>
                  <a:lnTo>
                    <a:pt x="236" y="772"/>
                  </a:lnTo>
                  <a:lnTo>
                    <a:pt x="201" y="800"/>
                  </a:lnTo>
                  <a:lnTo>
                    <a:pt x="165" y="813"/>
                  </a:lnTo>
                  <a:lnTo>
                    <a:pt x="147" y="813"/>
                  </a:lnTo>
                  <a:lnTo>
                    <a:pt x="129" y="810"/>
                  </a:lnTo>
                  <a:lnTo>
                    <a:pt x="96" y="792"/>
                  </a:lnTo>
                  <a:lnTo>
                    <a:pt x="66" y="759"/>
                  </a:lnTo>
                  <a:lnTo>
                    <a:pt x="42" y="711"/>
                  </a:lnTo>
                  <a:lnTo>
                    <a:pt x="22" y="655"/>
                  </a:lnTo>
                  <a:lnTo>
                    <a:pt x="8" y="588"/>
                  </a:lnTo>
                  <a:lnTo>
                    <a:pt x="0" y="515"/>
                  </a:lnTo>
                  <a:lnTo>
                    <a:pt x="0" y="435"/>
                  </a:lnTo>
                  <a:lnTo>
                    <a:pt x="3" y="393"/>
                  </a:lnTo>
                  <a:lnTo>
                    <a:pt x="6" y="351"/>
                  </a:lnTo>
                  <a:lnTo>
                    <a:pt x="20" y="272"/>
                  </a:lnTo>
                  <a:lnTo>
                    <a:pt x="39" y="201"/>
                  </a:lnTo>
                  <a:lnTo>
                    <a:pt x="65" y="136"/>
                  </a:lnTo>
                  <a:lnTo>
                    <a:pt x="92" y="83"/>
                  </a:lnTo>
                  <a:lnTo>
                    <a:pt x="125" y="41"/>
                  </a:lnTo>
                  <a:lnTo>
                    <a:pt x="160" y="14"/>
                  </a:lnTo>
                  <a:lnTo>
                    <a:pt x="195" y="0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DF74AFB2-2EA6-40C8-871F-B21B90ABD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2513" y="-2865438"/>
              <a:ext cx="215900" cy="422275"/>
            </a:xfrm>
            <a:custGeom>
              <a:avLst/>
              <a:gdLst>
                <a:gd name="T0" fmla="*/ 26 w 409"/>
                <a:gd name="T1" fmla="*/ 412 h 798"/>
                <a:gd name="T2" fmla="*/ 36 w 409"/>
                <a:gd name="T3" fmla="*/ 455 h 798"/>
                <a:gd name="T4" fmla="*/ 62 w 409"/>
                <a:gd name="T5" fmla="*/ 535 h 798"/>
                <a:gd name="T6" fmla="*/ 94 w 409"/>
                <a:gd name="T7" fmla="*/ 607 h 798"/>
                <a:gd name="T8" fmla="*/ 129 w 409"/>
                <a:gd name="T9" fmla="*/ 672 h 798"/>
                <a:gd name="T10" fmla="*/ 167 w 409"/>
                <a:gd name="T11" fmla="*/ 723 h 798"/>
                <a:gd name="T12" fmla="*/ 207 w 409"/>
                <a:gd name="T13" fmla="*/ 763 h 798"/>
                <a:gd name="T14" fmla="*/ 247 w 409"/>
                <a:gd name="T15" fmla="*/ 789 h 798"/>
                <a:gd name="T16" fmla="*/ 287 w 409"/>
                <a:gd name="T17" fmla="*/ 798 h 798"/>
                <a:gd name="T18" fmla="*/ 307 w 409"/>
                <a:gd name="T19" fmla="*/ 794 h 798"/>
                <a:gd name="T20" fmla="*/ 326 w 409"/>
                <a:gd name="T21" fmla="*/ 788 h 798"/>
                <a:gd name="T22" fmla="*/ 356 w 409"/>
                <a:gd name="T23" fmla="*/ 765 h 798"/>
                <a:gd name="T24" fmla="*/ 380 w 409"/>
                <a:gd name="T25" fmla="*/ 730 h 798"/>
                <a:gd name="T26" fmla="*/ 398 w 409"/>
                <a:gd name="T27" fmla="*/ 685 h 798"/>
                <a:gd name="T28" fmla="*/ 406 w 409"/>
                <a:gd name="T29" fmla="*/ 629 h 798"/>
                <a:gd name="T30" fmla="*/ 409 w 409"/>
                <a:gd name="T31" fmla="*/ 567 h 798"/>
                <a:gd name="T32" fmla="*/ 400 w 409"/>
                <a:gd name="T33" fmla="*/ 462 h 798"/>
                <a:gd name="T34" fmla="*/ 383 w 409"/>
                <a:gd name="T35" fmla="*/ 386 h 798"/>
                <a:gd name="T36" fmla="*/ 373 w 409"/>
                <a:gd name="T37" fmla="*/ 343 h 798"/>
                <a:gd name="T38" fmla="*/ 347 w 409"/>
                <a:gd name="T39" fmla="*/ 263 h 798"/>
                <a:gd name="T40" fmla="*/ 317 w 409"/>
                <a:gd name="T41" fmla="*/ 190 h 798"/>
                <a:gd name="T42" fmla="*/ 281 w 409"/>
                <a:gd name="T43" fmla="*/ 126 h 798"/>
                <a:gd name="T44" fmla="*/ 243 w 409"/>
                <a:gd name="T45" fmla="*/ 73 h 798"/>
                <a:gd name="T46" fmla="*/ 203 w 409"/>
                <a:gd name="T47" fmla="*/ 35 h 798"/>
                <a:gd name="T48" fmla="*/ 162 w 409"/>
                <a:gd name="T49" fmla="*/ 9 h 798"/>
                <a:gd name="T50" fmla="*/ 122 w 409"/>
                <a:gd name="T51" fmla="*/ 0 h 798"/>
                <a:gd name="T52" fmla="*/ 104 w 409"/>
                <a:gd name="T53" fmla="*/ 3 h 798"/>
                <a:gd name="T54" fmla="*/ 85 w 409"/>
                <a:gd name="T55" fmla="*/ 4 h 798"/>
                <a:gd name="T56" fmla="*/ 53 w 409"/>
                <a:gd name="T57" fmla="*/ 20 h 798"/>
                <a:gd name="T58" fmla="*/ 29 w 409"/>
                <a:gd name="T59" fmla="*/ 52 h 798"/>
                <a:gd name="T60" fmla="*/ 13 w 409"/>
                <a:gd name="T61" fmla="*/ 95 h 798"/>
                <a:gd name="T62" fmla="*/ 3 w 409"/>
                <a:gd name="T63" fmla="*/ 149 h 798"/>
                <a:gd name="T64" fmla="*/ 0 w 409"/>
                <a:gd name="T65" fmla="*/ 215 h 798"/>
                <a:gd name="T66" fmla="*/ 10 w 409"/>
                <a:gd name="T67" fmla="*/ 327 h 798"/>
                <a:gd name="T68" fmla="*/ 26 w 409"/>
                <a:gd name="T69" fmla="*/ 412 h 7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9" h="798">
                  <a:moveTo>
                    <a:pt x="26" y="412"/>
                  </a:moveTo>
                  <a:lnTo>
                    <a:pt x="36" y="455"/>
                  </a:lnTo>
                  <a:lnTo>
                    <a:pt x="62" y="535"/>
                  </a:lnTo>
                  <a:lnTo>
                    <a:pt x="94" y="607"/>
                  </a:lnTo>
                  <a:lnTo>
                    <a:pt x="129" y="672"/>
                  </a:lnTo>
                  <a:lnTo>
                    <a:pt x="167" y="723"/>
                  </a:lnTo>
                  <a:lnTo>
                    <a:pt x="207" y="763"/>
                  </a:lnTo>
                  <a:lnTo>
                    <a:pt x="247" y="789"/>
                  </a:lnTo>
                  <a:lnTo>
                    <a:pt x="287" y="798"/>
                  </a:lnTo>
                  <a:lnTo>
                    <a:pt x="307" y="794"/>
                  </a:lnTo>
                  <a:lnTo>
                    <a:pt x="326" y="788"/>
                  </a:lnTo>
                  <a:lnTo>
                    <a:pt x="356" y="765"/>
                  </a:lnTo>
                  <a:lnTo>
                    <a:pt x="380" y="730"/>
                  </a:lnTo>
                  <a:lnTo>
                    <a:pt x="398" y="685"/>
                  </a:lnTo>
                  <a:lnTo>
                    <a:pt x="406" y="629"/>
                  </a:lnTo>
                  <a:lnTo>
                    <a:pt x="409" y="567"/>
                  </a:lnTo>
                  <a:lnTo>
                    <a:pt x="400" y="462"/>
                  </a:lnTo>
                  <a:lnTo>
                    <a:pt x="383" y="386"/>
                  </a:lnTo>
                  <a:lnTo>
                    <a:pt x="373" y="343"/>
                  </a:lnTo>
                  <a:lnTo>
                    <a:pt x="347" y="263"/>
                  </a:lnTo>
                  <a:lnTo>
                    <a:pt x="317" y="190"/>
                  </a:lnTo>
                  <a:lnTo>
                    <a:pt x="281" y="126"/>
                  </a:lnTo>
                  <a:lnTo>
                    <a:pt x="243" y="73"/>
                  </a:lnTo>
                  <a:lnTo>
                    <a:pt x="203" y="35"/>
                  </a:lnTo>
                  <a:lnTo>
                    <a:pt x="162" y="9"/>
                  </a:lnTo>
                  <a:lnTo>
                    <a:pt x="122" y="0"/>
                  </a:lnTo>
                  <a:lnTo>
                    <a:pt x="104" y="3"/>
                  </a:lnTo>
                  <a:lnTo>
                    <a:pt x="85" y="4"/>
                  </a:lnTo>
                  <a:lnTo>
                    <a:pt x="53" y="20"/>
                  </a:lnTo>
                  <a:lnTo>
                    <a:pt x="29" y="52"/>
                  </a:lnTo>
                  <a:lnTo>
                    <a:pt x="13" y="95"/>
                  </a:lnTo>
                  <a:lnTo>
                    <a:pt x="3" y="149"/>
                  </a:lnTo>
                  <a:lnTo>
                    <a:pt x="0" y="215"/>
                  </a:lnTo>
                  <a:lnTo>
                    <a:pt x="10" y="327"/>
                  </a:lnTo>
                  <a:lnTo>
                    <a:pt x="26" y="412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DA858C0B-3D61-4E59-9444-305CF37D1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11239" y="-3538537"/>
              <a:ext cx="1068388" cy="1876425"/>
            </a:xfrm>
            <a:custGeom>
              <a:avLst/>
              <a:gdLst>
                <a:gd name="T0" fmla="*/ 1861 w 2019"/>
                <a:gd name="T1" fmla="*/ 2882 h 3546"/>
                <a:gd name="T2" fmla="*/ 1861 w 2019"/>
                <a:gd name="T3" fmla="*/ 2373 h 3546"/>
                <a:gd name="T4" fmla="*/ 1869 w 2019"/>
                <a:gd name="T5" fmla="*/ 2353 h 3546"/>
                <a:gd name="T6" fmla="*/ 1925 w 2019"/>
                <a:gd name="T7" fmla="*/ 2202 h 3546"/>
                <a:gd name="T8" fmla="*/ 1968 w 2019"/>
                <a:gd name="T9" fmla="*/ 2040 h 3546"/>
                <a:gd name="T10" fmla="*/ 1988 w 2019"/>
                <a:gd name="T11" fmla="*/ 1939 h 3546"/>
                <a:gd name="T12" fmla="*/ 1997 w 2019"/>
                <a:gd name="T13" fmla="*/ 1883 h 3546"/>
                <a:gd name="T14" fmla="*/ 2010 w 2019"/>
                <a:gd name="T15" fmla="*/ 1749 h 3546"/>
                <a:gd name="T16" fmla="*/ 2019 w 2019"/>
                <a:gd name="T17" fmla="*/ 1516 h 3546"/>
                <a:gd name="T18" fmla="*/ 2017 w 2019"/>
                <a:gd name="T19" fmla="*/ 1078 h 3546"/>
                <a:gd name="T20" fmla="*/ 2013 w 2019"/>
                <a:gd name="T21" fmla="*/ 995 h 3546"/>
                <a:gd name="T22" fmla="*/ 2013 w 2019"/>
                <a:gd name="T23" fmla="*/ 977 h 3546"/>
                <a:gd name="T24" fmla="*/ 2003 w 2019"/>
                <a:gd name="T25" fmla="*/ 855 h 3546"/>
                <a:gd name="T26" fmla="*/ 1984 w 2019"/>
                <a:gd name="T27" fmla="*/ 741 h 3546"/>
                <a:gd name="T28" fmla="*/ 1951 w 2019"/>
                <a:gd name="T29" fmla="*/ 615 h 3546"/>
                <a:gd name="T30" fmla="*/ 1898 w 2019"/>
                <a:gd name="T31" fmla="*/ 486 h 3546"/>
                <a:gd name="T32" fmla="*/ 1844 w 2019"/>
                <a:gd name="T33" fmla="*/ 396 h 3546"/>
                <a:gd name="T34" fmla="*/ 1799 w 2019"/>
                <a:gd name="T35" fmla="*/ 340 h 3546"/>
                <a:gd name="T36" fmla="*/ 1748 w 2019"/>
                <a:gd name="T37" fmla="*/ 289 h 3546"/>
                <a:gd name="T38" fmla="*/ 1689 w 2019"/>
                <a:gd name="T39" fmla="*/ 248 h 3546"/>
                <a:gd name="T40" fmla="*/ 1656 w 2019"/>
                <a:gd name="T41" fmla="*/ 229 h 3546"/>
                <a:gd name="T42" fmla="*/ 1590 w 2019"/>
                <a:gd name="T43" fmla="*/ 193 h 3546"/>
                <a:gd name="T44" fmla="*/ 1455 w 2019"/>
                <a:gd name="T45" fmla="*/ 132 h 3546"/>
                <a:gd name="T46" fmla="*/ 1326 w 2019"/>
                <a:gd name="T47" fmla="*/ 86 h 3546"/>
                <a:gd name="T48" fmla="*/ 1207 w 2019"/>
                <a:gd name="T49" fmla="*/ 51 h 3546"/>
                <a:gd name="T50" fmla="*/ 1054 w 2019"/>
                <a:gd name="T51" fmla="*/ 18 h 3546"/>
                <a:gd name="T52" fmla="*/ 929 w 2019"/>
                <a:gd name="T53" fmla="*/ 1 h 3546"/>
                <a:gd name="T54" fmla="*/ 917 w 2019"/>
                <a:gd name="T55" fmla="*/ 0 h 3546"/>
                <a:gd name="T56" fmla="*/ 834 w 2019"/>
                <a:gd name="T57" fmla="*/ 23 h 3546"/>
                <a:gd name="T58" fmla="*/ 456 w 2019"/>
                <a:gd name="T59" fmla="*/ 129 h 3546"/>
                <a:gd name="T60" fmla="*/ 258 w 2019"/>
                <a:gd name="T61" fmla="*/ 190 h 3546"/>
                <a:gd name="T62" fmla="*/ 229 w 2019"/>
                <a:gd name="T63" fmla="*/ 205 h 3546"/>
                <a:gd name="T64" fmla="*/ 102 w 2019"/>
                <a:gd name="T65" fmla="*/ 408 h 3546"/>
                <a:gd name="T66" fmla="*/ 0 w 2019"/>
                <a:gd name="T67" fmla="*/ 586 h 3546"/>
                <a:gd name="T68" fmla="*/ 4 w 2019"/>
                <a:gd name="T69" fmla="*/ 629 h 3546"/>
                <a:gd name="T70" fmla="*/ 49 w 2019"/>
                <a:gd name="T71" fmla="*/ 1038 h 3546"/>
                <a:gd name="T72" fmla="*/ 112 w 2019"/>
                <a:gd name="T73" fmla="*/ 1486 h 3546"/>
                <a:gd name="T74" fmla="*/ 163 w 2019"/>
                <a:gd name="T75" fmla="*/ 1794 h 3546"/>
                <a:gd name="T76" fmla="*/ 225 w 2019"/>
                <a:gd name="T77" fmla="*/ 2086 h 3546"/>
                <a:gd name="T78" fmla="*/ 275 w 2019"/>
                <a:gd name="T79" fmla="*/ 2272 h 3546"/>
                <a:gd name="T80" fmla="*/ 312 w 2019"/>
                <a:gd name="T81" fmla="*/ 2378 h 3546"/>
                <a:gd name="T82" fmla="*/ 331 w 2019"/>
                <a:gd name="T83" fmla="*/ 2423 h 3546"/>
                <a:gd name="T84" fmla="*/ 331 w 2019"/>
                <a:gd name="T85" fmla="*/ 2832 h 3546"/>
                <a:gd name="T86" fmla="*/ 361 w 2019"/>
                <a:gd name="T87" fmla="*/ 2883 h 3546"/>
                <a:gd name="T88" fmla="*/ 434 w 2019"/>
                <a:gd name="T89" fmla="*/ 2984 h 3546"/>
                <a:gd name="T90" fmla="*/ 523 w 2019"/>
                <a:gd name="T91" fmla="*/ 3080 h 3546"/>
                <a:gd name="T92" fmla="*/ 628 w 2019"/>
                <a:gd name="T93" fmla="*/ 3173 h 3546"/>
                <a:gd name="T94" fmla="*/ 744 w 2019"/>
                <a:gd name="T95" fmla="*/ 3261 h 3546"/>
                <a:gd name="T96" fmla="*/ 874 w 2019"/>
                <a:gd name="T97" fmla="*/ 3347 h 3546"/>
                <a:gd name="T98" fmla="*/ 1016 w 2019"/>
                <a:gd name="T99" fmla="*/ 3429 h 3546"/>
                <a:gd name="T100" fmla="*/ 1168 w 2019"/>
                <a:gd name="T101" fmla="*/ 3508 h 3546"/>
                <a:gd name="T102" fmla="*/ 1249 w 2019"/>
                <a:gd name="T103" fmla="*/ 3546 h 3546"/>
                <a:gd name="T104" fmla="*/ 1249 w 2019"/>
                <a:gd name="T105" fmla="*/ 3546 h 3546"/>
                <a:gd name="T106" fmla="*/ 1296 w 2019"/>
                <a:gd name="T107" fmla="*/ 3516 h 3546"/>
                <a:gd name="T108" fmla="*/ 1386 w 2019"/>
                <a:gd name="T109" fmla="*/ 3452 h 3546"/>
                <a:gd name="T110" fmla="*/ 1472 w 2019"/>
                <a:gd name="T111" fmla="*/ 3381 h 3546"/>
                <a:gd name="T112" fmla="*/ 1554 w 2019"/>
                <a:gd name="T113" fmla="*/ 3304 h 3546"/>
                <a:gd name="T114" fmla="*/ 1630 w 2019"/>
                <a:gd name="T115" fmla="*/ 3219 h 3546"/>
                <a:gd name="T116" fmla="*/ 1702 w 2019"/>
                <a:gd name="T117" fmla="*/ 3130 h 3546"/>
                <a:gd name="T118" fmla="*/ 1769 w 2019"/>
                <a:gd name="T119" fmla="*/ 3036 h 3546"/>
                <a:gd name="T120" fmla="*/ 1831 w 2019"/>
                <a:gd name="T121" fmla="*/ 2935 h 3546"/>
                <a:gd name="T122" fmla="*/ 1861 w 2019"/>
                <a:gd name="T123" fmla="*/ 2882 h 3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19" h="3546">
                  <a:moveTo>
                    <a:pt x="1861" y="2882"/>
                  </a:moveTo>
                  <a:lnTo>
                    <a:pt x="1861" y="2373"/>
                  </a:lnTo>
                  <a:lnTo>
                    <a:pt x="1869" y="2353"/>
                  </a:lnTo>
                  <a:lnTo>
                    <a:pt x="1925" y="2202"/>
                  </a:lnTo>
                  <a:lnTo>
                    <a:pt x="1968" y="2040"/>
                  </a:lnTo>
                  <a:lnTo>
                    <a:pt x="1988" y="1939"/>
                  </a:lnTo>
                  <a:lnTo>
                    <a:pt x="1997" y="1883"/>
                  </a:lnTo>
                  <a:lnTo>
                    <a:pt x="2010" y="1749"/>
                  </a:lnTo>
                  <a:lnTo>
                    <a:pt x="2019" y="1516"/>
                  </a:lnTo>
                  <a:lnTo>
                    <a:pt x="2017" y="1078"/>
                  </a:lnTo>
                  <a:lnTo>
                    <a:pt x="2013" y="995"/>
                  </a:lnTo>
                  <a:lnTo>
                    <a:pt x="2013" y="977"/>
                  </a:lnTo>
                  <a:lnTo>
                    <a:pt x="2003" y="855"/>
                  </a:lnTo>
                  <a:lnTo>
                    <a:pt x="1984" y="741"/>
                  </a:lnTo>
                  <a:lnTo>
                    <a:pt x="1951" y="615"/>
                  </a:lnTo>
                  <a:lnTo>
                    <a:pt x="1898" y="486"/>
                  </a:lnTo>
                  <a:lnTo>
                    <a:pt x="1844" y="396"/>
                  </a:lnTo>
                  <a:lnTo>
                    <a:pt x="1799" y="340"/>
                  </a:lnTo>
                  <a:lnTo>
                    <a:pt x="1748" y="289"/>
                  </a:lnTo>
                  <a:lnTo>
                    <a:pt x="1689" y="248"/>
                  </a:lnTo>
                  <a:lnTo>
                    <a:pt x="1656" y="229"/>
                  </a:lnTo>
                  <a:lnTo>
                    <a:pt x="1590" y="193"/>
                  </a:lnTo>
                  <a:lnTo>
                    <a:pt x="1455" y="132"/>
                  </a:lnTo>
                  <a:lnTo>
                    <a:pt x="1326" y="86"/>
                  </a:lnTo>
                  <a:lnTo>
                    <a:pt x="1207" y="51"/>
                  </a:lnTo>
                  <a:lnTo>
                    <a:pt x="1054" y="18"/>
                  </a:lnTo>
                  <a:lnTo>
                    <a:pt x="929" y="1"/>
                  </a:lnTo>
                  <a:lnTo>
                    <a:pt x="917" y="0"/>
                  </a:lnTo>
                  <a:lnTo>
                    <a:pt x="834" y="23"/>
                  </a:lnTo>
                  <a:lnTo>
                    <a:pt x="456" y="129"/>
                  </a:lnTo>
                  <a:lnTo>
                    <a:pt x="258" y="190"/>
                  </a:lnTo>
                  <a:lnTo>
                    <a:pt x="229" y="205"/>
                  </a:lnTo>
                  <a:lnTo>
                    <a:pt x="102" y="408"/>
                  </a:lnTo>
                  <a:lnTo>
                    <a:pt x="0" y="586"/>
                  </a:lnTo>
                  <a:lnTo>
                    <a:pt x="4" y="629"/>
                  </a:lnTo>
                  <a:lnTo>
                    <a:pt x="49" y="1038"/>
                  </a:lnTo>
                  <a:lnTo>
                    <a:pt x="112" y="1486"/>
                  </a:lnTo>
                  <a:lnTo>
                    <a:pt x="163" y="1794"/>
                  </a:lnTo>
                  <a:lnTo>
                    <a:pt x="225" y="2086"/>
                  </a:lnTo>
                  <a:lnTo>
                    <a:pt x="275" y="2272"/>
                  </a:lnTo>
                  <a:lnTo>
                    <a:pt x="312" y="2378"/>
                  </a:lnTo>
                  <a:lnTo>
                    <a:pt x="331" y="2423"/>
                  </a:lnTo>
                  <a:lnTo>
                    <a:pt x="331" y="2832"/>
                  </a:lnTo>
                  <a:lnTo>
                    <a:pt x="361" y="2883"/>
                  </a:lnTo>
                  <a:lnTo>
                    <a:pt x="434" y="2984"/>
                  </a:lnTo>
                  <a:lnTo>
                    <a:pt x="523" y="3080"/>
                  </a:lnTo>
                  <a:lnTo>
                    <a:pt x="628" y="3173"/>
                  </a:lnTo>
                  <a:lnTo>
                    <a:pt x="744" y="3261"/>
                  </a:lnTo>
                  <a:lnTo>
                    <a:pt x="874" y="3347"/>
                  </a:lnTo>
                  <a:lnTo>
                    <a:pt x="1016" y="3429"/>
                  </a:lnTo>
                  <a:lnTo>
                    <a:pt x="1168" y="3508"/>
                  </a:lnTo>
                  <a:lnTo>
                    <a:pt x="1249" y="3546"/>
                  </a:lnTo>
                  <a:lnTo>
                    <a:pt x="1249" y="3546"/>
                  </a:lnTo>
                  <a:lnTo>
                    <a:pt x="1296" y="3516"/>
                  </a:lnTo>
                  <a:lnTo>
                    <a:pt x="1386" y="3452"/>
                  </a:lnTo>
                  <a:lnTo>
                    <a:pt x="1472" y="3381"/>
                  </a:lnTo>
                  <a:lnTo>
                    <a:pt x="1554" y="3304"/>
                  </a:lnTo>
                  <a:lnTo>
                    <a:pt x="1630" y="3219"/>
                  </a:lnTo>
                  <a:lnTo>
                    <a:pt x="1702" y="3130"/>
                  </a:lnTo>
                  <a:lnTo>
                    <a:pt x="1769" y="3036"/>
                  </a:lnTo>
                  <a:lnTo>
                    <a:pt x="1831" y="2935"/>
                  </a:lnTo>
                  <a:lnTo>
                    <a:pt x="1861" y="2882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C3EA4D51-36F8-457B-A086-7AAF14319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-843494" y="-2282825"/>
              <a:ext cx="816507" cy="626739"/>
            </a:xfrm>
            <a:custGeom>
              <a:avLst/>
              <a:gdLst>
                <a:gd name="T0" fmla="*/ 1071 w 1530"/>
                <a:gd name="T1" fmla="*/ 586 h 1147"/>
                <a:gd name="T2" fmla="*/ 969 w 1530"/>
                <a:gd name="T3" fmla="*/ 602 h 1147"/>
                <a:gd name="T4" fmla="*/ 806 w 1530"/>
                <a:gd name="T5" fmla="*/ 608 h 1147"/>
                <a:gd name="T6" fmla="*/ 687 w 1530"/>
                <a:gd name="T7" fmla="*/ 594 h 1147"/>
                <a:gd name="T8" fmla="*/ 608 w 1530"/>
                <a:gd name="T9" fmla="*/ 571 h 1147"/>
                <a:gd name="T10" fmla="*/ 586 w 1530"/>
                <a:gd name="T11" fmla="*/ 561 h 1147"/>
                <a:gd name="T12" fmla="*/ 558 w 1530"/>
                <a:gd name="T13" fmla="*/ 545 h 1147"/>
                <a:gd name="T14" fmla="*/ 427 w 1530"/>
                <a:gd name="T15" fmla="*/ 465 h 1147"/>
                <a:gd name="T16" fmla="*/ 297 w 1530"/>
                <a:gd name="T17" fmla="*/ 367 h 1147"/>
                <a:gd name="T18" fmla="*/ 205 w 1530"/>
                <a:gd name="T19" fmla="*/ 288 h 1147"/>
                <a:gd name="T20" fmla="*/ 116 w 1530"/>
                <a:gd name="T21" fmla="*/ 201 h 1147"/>
                <a:gd name="T22" fmla="*/ 34 w 1530"/>
                <a:gd name="T23" fmla="*/ 103 h 1147"/>
                <a:gd name="T24" fmla="*/ 0 w 1530"/>
                <a:gd name="T25" fmla="*/ 50 h 1147"/>
                <a:gd name="T26" fmla="*/ 1 w 1530"/>
                <a:gd name="T27" fmla="*/ 60 h 1147"/>
                <a:gd name="T28" fmla="*/ 19 w 1530"/>
                <a:gd name="T29" fmla="*/ 132 h 1147"/>
                <a:gd name="T30" fmla="*/ 47 w 1530"/>
                <a:gd name="T31" fmla="*/ 206 h 1147"/>
                <a:gd name="T32" fmla="*/ 96 w 1530"/>
                <a:gd name="T33" fmla="*/ 300 h 1147"/>
                <a:gd name="T34" fmla="*/ 168 w 1530"/>
                <a:gd name="T35" fmla="*/ 409 h 1147"/>
                <a:gd name="T36" fmla="*/ 268 w 1530"/>
                <a:gd name="T37" fmla="*/ 533 h 1147"/>
                <a:gd name="T38" fmla="*/ 401 w 1530"/>
                <a:gd name="T39" fmla="*/ 668 h 1147"/>
                <a:gd name="T40" fmla="*/ 485 w 1530"/>
                <a:gd name="T41" fmla="*/ 739 h 1147"/>
                <a:gd name="T42" fmla="*/ 528 w 1530"/>
                <a:gd name="T43" fmla="*/ 777 h 1147"/>
                <a:gd name="T44" fmla="*/ 625 w 1530"/>
                <a:gd name="T45" fmla="*/ 846 h 1147"/>
                <a:gd name="T46" fmla="*/ 730 w 1530"/>
                <a:gd name="T47" fmla="*/ 909 h 1147"/>
                <a:gd name="T48" fmla="*/ 842 w 1530"/>
                <a:gd name="T49" fmla="*/ 965 h 1147"/>
                <a:gd name="T50" fmla="*/ 1014 w 1530"/>
                <a:gd name="T51" fmla="*/ 1040 h 1147"/>
                <a:gd name="T52" fmla="*/ 1243 w 1530"/>
                <a:gd name="T53" fmla="*/ 1117 h 1147"/>
                <a:gd name="T54" fmla="*/ 1351 w 1530"/>
                <a:gd name="T55" fmla="*/ 1147 h 1147"/>
                <a:gd name="T56" fmla="*/ 1402 w 1530"/>
                <a:gd name="T57" fmla="*/ 1147 h 1147"/>
                <a:gd name="T58" fmla="*/ 1530 w 1530"/>
                <a:gd name="T59" fmla="*/ 509 h 1147"/>
                <a:gd name="T60" fmla="*/ 1530 w 1530"/>
                <a:gd name="T61" fmla="*/ 0 h 1147"/>
                <a:gd name="T62" fmla="*/ 1523 w 1530"/>
                <a:gd name="T63" fmla="*/ 24 h 1147"/>
                <a:gd name="T64" fmla="*/ 1454 w 1530"/>
                <a:gd name="T65" fmla="*/ 180 h 1147"/>
                <a:gd name="T66" fmla="*/ 1364 w 1530"/>
                <a:gd name="T67" fmla="*/ 334 h 1147"/>
                <a:gd name="T68" fmla="*/ 1290 w 1530"/>
                <a:gd name="T69" fmla="*/ 433 h 1147"/>
                <a:gd name="T70" fmla="*/ 1207 w 1530"/>
                <a:gd name="T71" fmla="*/ 516 h 1147"/>
                <a:gd name="T72" fmla="*/ 1141 w 1530"/>
                <a:gd name="T73" fmla="*/ 561 h 1147"/>
                <a:gd name="T74" fmla="*/ 1094 w 1530"/>
                <a:gd name="T75" fmla="*/ 581 h 1147"/>
                <a:gd name="T76" fmla="*/ 1071 w 1530"/>
                <a:gd name="T77" fmla="*/ 586 h 1147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3451 w 10000"/>
                <a:gd name="connsiteY21" fmla="*/ 6774 h 12733"/>
                <a:gd name="connsiteX22" fmla="*/ 4085 w 10000"/>
                <a:gd name="connsiteY22" fmla="*/ 7376 h 12733"/>
                <a:gd name="connsiteX23" fmla="*/ 4771 w 10000"/>
                <a:gd name="connsiteY23" fmla="*/ 7925 h 12733"/>
                <a:gd name="connsiteX24" fmla="*/ 5503 w 10000"/>
                <a:gd name="connsiteY24" fmla="*/ 8413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3451 w 10000"/>
                <a:gd name="connsiteY21" fmla="*/ 6774 h 12733"/>
                <a:gd name="connsiteX22" fmla="*/ 4085 w 10000"/>
                <a:gd name="connsiteY22" fmla="*/ 7376 h 12733"/>
                <a:gd name="connsiteX23" fmla="*/ 4771 w 10000"/>
                <a:gd name="connsiteY23" fmla="*/ 7925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3451 w 10000"/>
                <a:gd name="connsiteY21" fmla="*/ 6774 h 12733"/>
                <a:gd name="connsiteX22" fmla="*/ 4085 w 10000"/>
                <a:gd name="connsiteY22" fmla="*/ 7376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3451 w 10000"/>
                <a:gd name="connsiteY21" fmla="*/ 6774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3170 w 10000"/>
                <a:gd name="connsiteY20" fmla="*/ 6443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2621 w 10000"/>
                <a:gd name="connsiteY19" fmla="*/ 5824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752 w 10000"/>
                <a:gd name="connsiteY18" fmla="*/ 4647 h 12733"/>
                <a:gd name="connsiteX19" fmla="*/ 1984 w 10000"/>
                <a:gd name="connsiteY19" fmla="*/ 7657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1098 w 10000"/>
                <a:gd name="connsiteY17" fmla="*/ 3566 h 12733"/>
                <a:gd name="connsiteX18" fmla="*/ 1311 w 10000"/>
                <a:gd name="connsiteY18" fmla="*/ 6938 h 12733"/>
                <a:gd name="connsiteX19" fmla="*/ 1984 w 10000"/>
                <a:gd name="connsiteY19" fmla="*/ 7657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627 w 10000"/>
                <a:gd name="connsiteY16" fmla="*/ 2616 h 12733"/>
                <a:gd name="connsiteX17" fmla="*/ 314 w 10000"/>
                <a:gd name="connsiteY17" fmla="*/ 6184 h 12733"/>
                <a:gd name="connsiteX18" fmla="*/ 1311 w 10000"/>
                <a:gd name="connsiteY18" fmla="*/ 6938 h 12733"/>
                <a:gd name="connsiteX19" fmla="*/ 1984 w 10000"/>
                <a:gd name="connsiteY19" fmla="*/ 7657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00 w 10000"/>
                <a:gd name="connsiteY0" fmla="*/ 5109 h 12733"/>
                <a:gd name="connsiteX1" fmla="*/ 6333 w 10000"/>
                <a:gd name="connsiteY1" fmla="*/ 5248 h 12733"/>
                <a:gd name="connsiteX2" fmla="*/ 5268 w 10000"/>
                <a:gd name="connsiteY2" fmla="*/ 5301 h 12733"/>
                <a:gd name="connsiteX3" fmla="*/ 4490 w 10000"/>
                <a:gd name="connsiteY3" fmla="*/ 5179 h 12733"/>
                <a:gd name="connsiteX4" fmla="*/ 3974 w 10000"/>
                <a:gd name="connsiteY4" fmla="*/ 4978 h 12733"/>
                <a:gd name="connsiteX5" fmla="*/ 3830 w 10000"/>
                <a:gd name="connsiteY5" fmla="*/ 4891 h 12733"/>
                <a:gd name="connsiteX6" fmla="*/ 3647 w 10000"/>
                <a:gd name="connsiteY6" fmla="*/ 4752 h 12733"/>
                <a:gd name="connsiteX7" fmla="*/ 2791 w 10000"/>
                <a:gd name="connsiteY7" fmla="*/ 4054 h 12733"/>
                <a:gd name="connsiteX8" fmla="*/ 1941 w 10000"/>
                <a:gd name="connsiteY8" fmla="*/ 3200 h 12733"/>
                <a:gd name="connsiteX9" fmla="*/ 1340 w 10000"/>
                <a:gd name="connsiteY9" fmla="*/ 2511 h 12733"/>
                <a:gd name="connsiteX10" fmla="*/ 758 w 10000"/>
                <a:gd name="connsiteY10" fmla="*/ 1752 h 12733"/>
                <a:gd name="connsiteX11" fmla="*/ 222 w 10000"/>
                <a:gd name="connsiteY11" fmla="*/ 898 h 12733"/>
                <a:gd name="connsiteX12" fmla="*/ 0 w 10000"/>
                <a:gd name="connsiteY12" fmla="*/ 436 h 12733"/>
                <a:gd name="connsiteX13" fmla="*/ 7 w 10000"/>
                <a:gd name="connsiteY13" fmla="*/ 523 h 12733"/>
                <a:gd name="connsiteX14" fmla="*/ 124 w 10000"/>
                <a:gd name="connsiteY14" fmla="*/ 1151 h 12733"/>
                <a:gd name="connsiteX15" fmla="*/ 307 w 10000"/>
                <a:gd name="connsiteY15" fmla="*/ 1796 h 12733"/>
                <a:gd name="connsiteX16" fmla="*/ 39 w 10000"/>
                <a:gd name="connsiteY16" fmla="*/ 5431 h 12733"/>
                <a:gd name="connsiteX17" fmla="*/ 314 w 10000"/>
                <a:gd name="connsiteY17" fmla="*/ 6184 h 12733"/>
                <a:gd name="connsiteX18" fmla="*/ 1311 w 10000"/>
                <a:gd name="connsiteY18" fmla="*/ 6938 h 12733"/>
                <a:gd name="connsiteX19" fmla="*/ 1984 w 10000"/>
                <a:gd name="connsiteY19" fmla="*/ 7657 h 12733"/>
                <a:gd name="connsiteX20" fmla="*/ 2386 w 10000"/>
                <a:gd name="connsiteY20" fmla="*/ 7490 h 12733"/>
                <a:gd name="connsiteX21" fmla="*/ 2667 w 10000"/>
                <a:gd name="connsiteY21" fmla="*/ 8149 h 12733"/>
                <a:gd name="connsiteX22" fmla="*/ 3006 w 10000"/>
                <a:gd name="connsiteY22" fmla="*/ 8751 h 12733"/>
                <a:gd name="connsiteX23" fmla="*/ 3496 w 10000"/>
                <a:gd name="connsiteY23" fmla="*/ 9758 h 12733"/>
                <a:gd name="connsiteX24" fmla="*/ 4866 w 10000"/>
                <a:gd name="connsiteY24" fmla="*/ 9591 h 12733"/>
                <a:gd name="connsiteX25" fmla="*/ 5990 w 10000"/>
                <a:gd name="connsiteY25" fmla="*/ 12733 h 12733"/>
                <a:gd name="connsiteX26" fmla="*/ 8124 w 10000"/>
                <a:gd name="connsiteY26" fmla="*/ 9738 h 12733"/>
                <a:gd name="connsiteX27" fmla="*/ 8830 w 10000"/>
                <a:gd name="connsiteY27" fmla="*/ 10000 h 12733"/>
                <a:gd name="connsiteX28" fmla="*/ 9163 w 10000"/>
                <a:gd name="connsiteY28" fmla="*/ 10000 h 12733"/>
                <a:gd name="connsiteX29" fmla="*/ 10000 w 10000"/>
                <a:gd name="connsiteY29" fmla="*/ 4438 h 12733"/>
                <a:gd name="connsiteX30" fmla="*/ 10000 w 10000"/>
                <a:gd name="connsiteY30" fmla="*/ 0 h 12733"/>
                <a:gd name="connsiteX31" fmla="*/ 9954 w 10000"/>
                <a:gd name="connsiteY31" fmla="*/ 209 h 12733"/>
                <a:gd name="connsiteX32" fmla="*/ 9503 w 10000"/>
                <a:gd name="connsiteY32" fmla="*/ 1569 h 12733"/>
                <a:gd name="connsiteX33" fmla="*/ 8915 w 10000"/>
                <a:gd name="connsiteY33" fmla="*/ 2912 h 12733"/>
                <a:gd name="connsiteX34" fmla="*/ 8431 w 10000"/>
                <a:gd name="connsiteY34" fmla="*/ 3775 h 12733"/>
                <a:gd name="connsiteX35" fmla="*/ 7889 w 10000"/>
                <a:gd name="connsiteY35" fmla="*/ 4499 h 12733"/>
                <a:gd name="connsiteX36" fmla="*/ 7458 w 10000"/>
                <a:gd name="connsiteY36" fmla="*/ 4891 h 12733"/>
                <a:gd name="connsiteX37" fmla="*/ 7150 w 10000"/>
                <a:gd name="connsiteY37" fmla="*/ 5065 h 12733"/>
                <a:gd name="connsiteX38" fmla="*/ 7000 w 10000"/>
                <a:gd name="connsiteY38" fmla="*/ 5109 h 12733"/>
                <a:gd name="connsiteX0" fmla="*/ 7085 w 10085"/>
                <a:gd name="connsiteY0" fmla="*/ 5109 h 12733"/>
                <a:gd name="connsiteX1" fmla="*/ 6418 w 10085"/>
                <a:gd name="connsiteY1" fmla="*/ 5248 h 12733"/>
                <a:gd name="connsiteX2" fmla="*/ 5353 w 10085"/>
                <a:gd name="connsiteY2" fmla="*/ 5301 h 12733"/>
                <a:gd name="connsiteX3" fmla="*/ 4575 w 10085"/>
                <a:gd name="connsiteY3" fmla="*/ 5179 h 12733"/>
                <a:gd name="connsiteX4" fmla="*/ 4059 w 10085"/>
                <a:gd name="connsiteY4" fmla="*/ 4978 h 12733"/>
                <a:gd name="connsiteX5" fmla="*/ 3915 w 10085"/>
                <a:gd name="connsiteY5" fmla="*/ 4891 h 12733"/>
                <a:gd name="connsiteX6" fmla="*/ 3732 w 10085"/>
                <a:gd name="connsiteY6" fmla="*/ 4752 h 12733"/>
                <a:gd name="connsiteX7" fmla="*/ 2876 w 10085"/>
                <a:gd name="connsiteY7" fmla="*/ 4054 h 12733"/>
                <a:gd name="connsiteX8" fmla="*/ 2026 w 10085"/>
                <a:gd name="connsiteY8" fmla="*/ 3200 h 12733"/>
                <a:gd name="connsiteX9" fmla="*/ 1425 w 10085"/>
                <a:gd name="connsiteY9" fmla="*/ 2511 h 12733"/>
                <a:gd name="connsiteX10" fmla="*/ 843 w 10085"/>
                <a:gd name="connsiteY10" fmla="*/ 1752 h 12733"/>
                <a:gd name="connsiteX11" fmla="*/ 307 w 10085"/>
                <a:gd name="connsiteY11" fmla="*/ 898 h 12733"/>
                <a:gd name="connsiteX12" fmla="*/ 85 w 10085"/>
                <a:gd name="connsiteY12" fmla="*/ 436 h 12733"/>
                <a:gd name="connsiteX13" fmla="*/ 92 w 10085"/>
                <a:gd name="connsiteY13" fmla="*/ 523 h 12733"/>
                <a:gd name="connsiteX14" fmla="*/ 209 w 10085"/>
                <a:gd name="connsiteY14" fmla="*/ 1151 h 12733"/>
                <a:gd name="connsiteX15" fmla="*/ 0 w 10085"/>
                <a:gd name="connsiteY15" fmla="*/ 5789 h 12733"/>
                <a:gd name="connsiteX16" fmla="*/ 124 w 10085"/>
                <a:gd name="connsiteY16" fmla="*/ 5431 h 12733"/>
                <a:gd name="connsiteX17" fmla="*/ 399 w 10085"/>
                <a:gd name="connsiteY17" fmla="*/ 6184 h 12733"/>
                <a:gd name="connsiteX18" fmla="*/ 1396 w 10085"/>
                <a:gd name="connsiteY18" fmla="*/ 6938 h 12733"/>
                <a:gd name="connsiteX19" fmla="*/ 2069 w 10085"/>
                <a:gd name="connsiteY19" fmla="*/ 7657 h 12733"/>
                <a:gd name="connsiteX20" fmla="*/ 2471 w 10085"/>
                <a:gd name="connsiteY20" fmla="*/ 7490 h 12733"/>
                <a:gd name="connsiteX21" fmla="*/ 2752 w 10085"/>
                <a:gd name="connsiteY21" fmla="*/ 8149 h 12733"/>
                <a:gd name="connsiteX22" fmla="*/ 3091 w 10085"/>
                <a:gd name="connsiteY22" fmla="*/ 8751 h 12733"/>
                <a:gd name="connsiteX23" fmla="*/ 3581 w 10085"/>
                <a:gd name="connsiteY23" fmla="*/ 9758 h 12733"/>
                <a:gd name="connsiteX24" fmla="*/ 4951 w 10085"/>
                <a:gd name="connsiteY24" fmla="*/ 9591 h 12733"/>
                <a:gd name="connsiteX25" fmla="*/ 6075 w 10085"/>
                <a:gd name="connsiteY25" fmla="*/ 12733 h 12733"/>
                <a:gd name="connsiteX26" fmla="*/ 8209 w 10085"/>
                <a:gd name="connsiteY26" fmla="*/ 9738 h 12733"/>
                <a:gd name="connsiteX27" fmla="*/ 8915 w 10085"/>
                <a:gd name="connsiteY27" fmla="*/ 10000 h 12733"/>
                <a:gd name="connsiteX28" fmla="*/ 9248 w 10085"/>
                <a:gd name="connsiteY28" fmla="*/ 10000 h 12733"/>
                <a:gd name="connsiteX29" fmla="*/ 10085 w 10085"/>
                <a:gd name="connsiteY29" fmla="*/ 4438 h 12733"/>
                <a:gd name="connsiteX30" fmla="*/ 10085 w 10085"/>
                <a:gd name="connsiteY30" fmla="*/ 0 h 12733"/>
                <a:gd name="connsiteX31" fmla="*/ 10039 w 10085"/>
                <a:gd name="connsiteY31" fmla="*/ 209 h 12733"/>
                <a:gd name="connsiteX32" fmla="*/ 9588 w 10085"/>
                <a:gd name="connsiteY32" fmla="*/ 1569 h 12733"/>
                <a:gd name="connsiteX33" fmla="*/ 9000 w 10085"/>
                <a:gd name="connsiteY33" fmla="*/ 2912 h 12733"/>
                <a:gd name="connsiteX34" fmla="*/ 8516 w 10085"/>
                <a:gd name="connsiteY34" fmla="*/ 3775 h 12733"/>
                <a:gd name="connsiteX35" fmla="*/ 7974 w 10085"/>
                <a:gd name="connsiteY35" fmla="*/ 4499 h 12733"/>
                <a:gd name="connsiteX36" fmla="*/ 7543 w 10085"/>
                <a:gd name="connsiteY36" fmla="*/ 4891 h 12733"/>
                <a:gd name="connsiteX37" fmla="*/ 7235 w 10085"/>
                <a:gd name="connsiteY37" fmla="*/ 5065 h 12733"/>
                <a:gd name="connsiteX38" fmla="*/ 7085 w 10085"/>
                <a:gd name="connsiteY38" fmla="*/ 5109 h 12733"/>
                <a:gd name="connsiteX0" fmla="*/ 7085 w 10085"/>
                <a:gd name="connsiteY0" fmla="*/ 5109 h 10311"/>
                <a:gd name="connsiteX1" fmla="*/ 6418 w 10085"/>
                <a:gd name="connsiteY1" fmla="*/ 5248 h 10311"/>
                <a:gd name="connsiteX2" fmla="*/ 5353 w 10085"/>
                <a:gd name="connsiteY2" fmla="*/ 5301 h 10311"/>
                <a:gd name="connsiteX3" fmla="*/ 4575 w 10085"/>
                <a:gd name="connsiteY3" fmla="*/ 5179 h 10311"/>
                <a:gd name="connsiteX4" fmla="*/ 4059 w 10085"/>
                <a:gd name="connsiteY4" fmla="*/ 4978 h 10311"/>
                <a:gd name="connsiteX5" fmla="*/ 3915 w 10085"/>
                <a:gd name="connsiteY5" fmla="*/ 4891 h 10311"/>
                <a:gd name="connsiteX6" fmla="*/ 3732 w 10085"/>
                <a:gd name="connsiteY6" fmla="*/ 4752 h 10311"/>
                <a:gd name="connsiteX7" fmla="*/ 2876 w 10085"/>
                <a:gd name="connsiteY7" fmla="*/ 4054 h 10311"/>
                <a:gd name="connsiteX8" fmla="*/ 2026 w 10085"/>
                <a:gd name="connsiteY8" fmla="*/ 3200 h 10311"/>
                <a:gd name="connsiteX9" fmla="*/ 1425 w 10085"/>
                <a:gd name="connsiteY9" fmla="*/ 2511 h 10311"/>
                <a:gd name="connsiteX10" fmla="*/ 843 w 10085"/>
                <a:gd name="connsiteY10" fmla="*/ 1752 h 10311"/>
                <a:gd name="connsiteX11" fmla="*/ 307 w 10085"/>
                <a:gd name="connsiteY11" fmla="*/ 898 h 10311"/>
                <a:gd name="connsiteX12" fmla="*/ 85 w 10085"/>
                <a:gd name="connsiteY12" fmla="*/ 436 h 10311"/>
                <a:gd name="connsiteX13" fmla="*/ 92 w 10085"/>
                <a:gd name="connsiteY13" fmla="*/ 523 h 10311"/>
                <a:gd name="connsiteX14" fmla="*/ 209 w 10085"/>
                <a:gd name="connsiteY14" fmla="*/ 1151 h 10311"/>
                <a:gd name="connsiteX15" fmla="*/ 0 w 10085"/>
                <a:gd name="connsiteY15" fmla="*/ 5789 h 10311"/>
                <a:gd name="connsiteX16" fmla="*/ 124 w 10085"/>
                <a:gd name="connsiteY16" fmla="*/ 5431 h 10311"/>
                <a:gd name="connsiteX17" fmla="*/ 399 w 10085"/>
                <a:gd name="connsiteY17" fmla="*/ 6184 h 10311"/>
                <a:gd name="connsiteX18" fmla="*/ 1396 w 10085"/>
                <a:gd name="connsiteY18" fmla="*/ 6938 h 10311"/>
                <a:gd name="connsiteX19" fmla="*/ 2069 w 10085"/>
                <a:gd name="connsiteY19" fmla="*/ 7657 h 10311"/>
                <a:gd name="connsiteX20" fmla="*/ 2471 w 10085"/>
                <a:gd name="connsiteY20" fmla="*/ 7490 h 10311"/>
                <a:gd name="connsiteX21" fmla="*/ 2752 w 10085"/>
                <a:gd name="connsiteY21" fmla="*/ 8149 h 10311"/>
                <a:gd name="connsiteX22" fmla="*/ 3091 w 10085"/>
                <a:gd name="connsiteY22" fmla="*/ 8751 h 10311"/>
                <a:gd name="connsiteX23" fmla="*/ 3581 w 10085"/>
                <a:gd name="connsiteY23" fmla="*/ 9758 h 10311"/>
                <a:gd name="connsiteX24" fmla="*/ 4951 w 10085"/>
                <a:gd name="connsiteY24" fmla="*/ 9591 h 10311"/>
                <a:gd name="connsiteX25" fmla="*/ 6712 w 10085"/>
                <a:gd name="connsiteY25" fmla="*/ 10311 h 10311"/>
                <a:gd name="connsiteX26" fmla="*/ 8209 w 10085"/>
                <a:gd name="connsiteY26" fmla="*/ 9738 h 10311"/>
                <a:gd name="connsiteX27" fmla="*/ 8915 w 10085"/>
                <a:gd name="connsiteY27" fmla="*/ 10000 h 10311"/>
                <a:gd name="connsiteX28" fmla="*/ 9248 w 10085"/>
                <a:gd name="connsiteY28" fmla="*/ 10000 h 10311"/>
                <a:gd name="connsiteX29" fmla="*/ 10085 w 10085"/>
                <a:gd name="connsiteY29" fmla="*/ 4438 h 10311"/>
                <a:gd name="connsiteX30" fmla="*/ 10085 w 10085"/>
                <a:gd name="connsiteY30" fmla="*/ 0 h 10311"/>
                <a:gd name="connsiteX31" fmla="*/ 10039 w 10085"/>
                <a:gd name="connsiteY31" fmla="*/ 209 h 10311"/>
                <a:gd name="connsiteX32" fmla="*/ 9588 w 10085"/>
                <a:gd name="connsiteY32" fmla="*/ 1569 h 10311"/>
                <a:gd name="connsiteX33" fmla="*/ 9000 w 10085"/>
                <a:gd name="connsiteY33" fmla="*/ 2912 h 10311"/>
                <a:gd name="connsiteX34" fmla="*/ 8516 w 10085"/>
                <a:gd name="connsiteY34" fmla="*/ 3775 h 10311"/>
                <a:gd name="connsiteX35" fmla="*/ 7974 w 10085"/>
                <a:gd name="connsiteY35" fmla="*/ 4499 h 10311"/>
                <a:gd name="connsiteX36" fmla="*/ 7543 w 10085"/>
                <a:gd name="connsiteY36" fmla="*/ 4891 h 10311"/>
                <a:gd name="connsiteX37" fmla="*/ 7235 w 10085"/>
                <a:gd name="connsiteY37" fmla="*/ 5065 h 10311"/>
                <a:gd name="connsiteX38" fmla="*/ 7085 w 10085"/>
                <a:gd name="connsiteY38" fmla="*/ 5109 h 10311"/>
                <a:gd name="connsiteX0" fmla="*/ 7085 w 10085"/>
                <a:gd name="connsiteY0" fmla="*/ 5109 h 10335"/>
                <a:gd name="connsiteX1" fmla="*/ 6418 w 10085"/>
                <a:gd name="connsiteY1" fmla="*/ 5248 h 10335"/>
                <a:gd name="connsiteX2" fmla="*/ 5353 w 10085"/>
                <a:gd name="connsiteY2" fmla="*/ 5301 h 10335"/>
                <a:gd name="connsiteX3" fmla="*/ 4575 w 10085"/>
                <a:gd name="connsiteY3" fmla="*/ 5179 h 10335"/>
                <a:gd name="connsiteX4" fmla="*/ 4059 w 10085"/>
                <a:gd name="connsiteY4" fmla="*/ 4978 h 10335"/>
                <a:gd name="connsiteX5" fmla="*/ 3915 w 10085"/>
                <a:gd name="connsiteY5" fmla="*/ 4891 h 10335"/>
                <a:gd name="connsiteX6" fmla="*/ 3732 w 10085"/>
                <a:gd name="connsiteY6" fmla="*/ 4752 h 10335"/>
                <a:gd name="connsiteX7" fmla="*/ 2876 w 10085"/>
                <a:gd name="connsiteY7" fmla="*/ 4054 h 10335"/>
                <a:gd name="connsiteX8" fmla="*/ 2026 w 10085"/>
                <a:gd name="connsiteY8" fmla="*/ 3200 h 10335"/>
                <a:gd name="connsiteX9" fmla="*/ 1425 w 10085"/>
                <a:gd name="connsiteY9" fmla="*/ 2511 h 10335"/>
                <a:gd name="connsiteX10" fmla="*/ 843 w 10085"/>
                <a:gd name="connsiteY10" fmla="*/ 1752 h 10335"/>
                <a:gd name="connsiteX11" fmla="*/ 307 w 10085"/>
                <a:gd name="connsiteY11" fmla="*/ 898 h 10335"/>
                <a:gd name="connsiteX12" fmla="*/ 85 w 10085"/>
                <a:gd name="connsiteY12" fmla="*/ 436 h 10335"/>
                <a:gd name="connsiteX13" fmla="*/ 92 w 10085"/>
                <a:gd name="connsiteY13" fmla="*/ 523 h 10335"/>
                <a:gd name="connsiteX14" fmla="*/ 209 w 10085"/>
                <a:gd name="connsiteY14" fmla="*/ 1151 h 10335"/>
                <a:gd name="connsiteX15" fmla="*/ 0 w 10085"/>
                <a:gd name="connsiteY15" fmla="*/ 5789 h 10335"/>
                <a:gd name="connsiteX16" fmla="*/ 124 w 10085"/>
                <a:gd name="connsiteY16" fmla="*/ 5431 h 10335"/>
                <a:gd name="connsiteX17" fmla="*/ 399 w 10085"/>
                <a:gd name="connsiteY17" fmla="*/ 6184 h 10335"/>
                <a:gd name="connsiteX18" fmla="*/ 1396 w 10085"/>
                <a:gd name="connsiteY18" fmla="*/ 6938 h 10335"/>
                <a:gd name="connsiteX19" fmla="*/ 2069 w 10085"/>
                <a:gd name="connsiteY19" fmla="*/ 7657 h 10335"/>
                <a:gd name="connsiteX20" fmla="*/ 2471 w 10085"/>
                <a:gd name="connsiteY20" fmla="*/ 7490 h 10335"/>
                <a:gd name="connsiteX21" fmla="*/ 2752 w 10085"/>
                <a:gd name="connsiteY21" fmla="*/ 8149 h 10335"/>
                <a:gd name="connsiteX22" fmla="*/ 3091 w 10085"/>
                <a:gd name="connsiteY22" fmla="*/ 8751 h 10335"/>
                <a:gd name="connsiteX23" fmla="*/ 3581 w 10085"/>
                <a:gd name="connsiteY23" fmla="*/ 9758 h 10335"/>
                <a:gd name="connsiteX24" fmla="*/ 4951 w 10085"/>
                <a:gd name="connsiteY24" fmla="*/ 9591 h 10335"/>
                <a:gd name="connsiteX25" fmla="*/ 6712 w 10085"/>
                <a:gd name="connsiteY25" fmla="*/ 10311 h 10335"/>
                <a:gd name="connsiteX26" fmla="*/ 8209 w 10085"/>
                <a:gd name="connsiteY26" fmla="*/ 9738 h 10335"/>
                <a:gd name="connsiteX27" fmla="*/ 8915 w 10085"/>
                <a:gd name="connsiteY27" fmla="*/ 10000 h 10335"/>
                <a:gd name="connsiteX28" fmla="*/ 9248 w 10085"/>
                <a:gd name="connsiteY28" fmla="*/ 10000 h 10335"/>
                <a:gd name="connsiteX29" fmla="*/ 10085 w 10085"/>
                <a:gd name="connsiteY29" fmla="*/ 4438 h 10335"/>
                <a:gd name="connsiteX30" fmla="*/ 10085 w 10085"/>
                <a:gd name="connsiteY30" fmla="*/ 0 h 10335"/>
                <a:gd name="connsiteX31" fmla="*/ 10039 w 10085"/>
                <a:gd name="connsiteY31" fmla="*/ 209 h 10335"/>
                <a:gd name="connsiteX32" fmla="*/ 9588 w 10085"/>
                <a:gd name="connsiteY32" fmla="*/ 1569 h 10335"/>
                <a:gd name="connsiteX33" fmla="*/ 9000 w 10085"/>
                <a:gd name="connsiteY33" fmla="*/ 2912 h 10335"/>
                <a:gd name="connsiteX34" fmla="*/ 8516 w 10085"/>
                <a:gd name="connsiteY34" fmla="*/ 3775 h 10335"/>
                <a:gd name="connsiteX35" fmla="*/ 7974 w 10085"/>
                <a:gd name="connsiteY35" fmla="*/ 4499 h 10335"/>
                <a:gd name="connsiteX36" fmla="*/ 7543 w 10085"/>
                <a:gd name="connsiteY36" fmla="*/ 4891 h 10335"/>
                <a:gd name="connsiteX37" fmla="*/ 7235 w 10085"/>
                <a:gd name="connsiteY37" fmla="*/ 5065 h 10335"/>
                <a:gd name="connsiteX38" fmla="*/ 7085 w 10085"/>
                <a:gd name="connsiteY38" fmla="*/ 5109 h 1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085" h="10335">
                  <a:moveTo>
                    <a:pt x="7085" y="5109"/>
                  </a:moveTo>
                  <a:lnTo>
                    <a:pt x="6418" y="5248"/>
                  </a:lnTo>
                  <a:lnTo>
                    <a:pt x="5353" y="5301"/>
                  </a:lnTo>
                  <a:lnTo>
                    <a:pt x="4575" y="5179"/>
                  </a:lnTo>
                  <a:lnTo>
                    <a:pt x="4059" y="4978"/>
                  </a:lnTo>
                  <a:lnTo>
                    <a:pt x="3915" y="4891"/>
                  </a:lnTo>
                  <a:lnTo>
                    <a:pt x="3732" y="4752"/>
                  </a:lnTo>
                  <a:lnTo>
                    <a:pt x="2876" y="4054"/>
                  </a:lnTo>
                  <a:lnTo>
                    <a:pt x="2026" y="3200"/>
                  </a:lnTo>
                  <a:lnTo>
                    <a:pt x="1425" y="2511"/>
                  </a:lnTo>
                  <a:lnTo>
                    <a:pt x="843" y="1752"/>
                  </a:lnTo>
                  <a:lnTo>
                    <a:pt x="307" y="898"/>
                  </a:lnTo>
                  <a:lnTo>
                    <a:pt x="85" y="436"/>
                  </a:lnTo>
                  <a:cubicBezTo>
                    <a:pt x="87" y="465"/>
                    <a:pt x="90" y="494"/>
                    <a:pt x="92" y="523"/>
                  </a:cubicBezTo>
                  <a:lnTo>
                    <a:pt x="209" y="1151"/>
                  </a:lnTo>
                  <a:cubicBezTo>
                    <a:pt x="139" y="2697"/>
                    <a:pt x="70" y="4243"/>
                    <a:pt x="0" y="5789"/>
                  </a:cubicBezTo>
                  <a:cubicBezTo>
                    <a:pt x="107" y="6062"/>
                    <a:pt x="17" y="5158"/>
                    <a:pt x="124" y="5431"/>
                  </a:cubicBezTo>
                  <a:cubicBezTo>
                    <a:pt x="20" y="6620"/>
                    <a:pt x="503" y="4995"/>
                    <a:pt x="399" y="6184"/>
                  </a:cubicBezTo>
                  <a:lnTo>
                    <a:pt x="1396" y="6938"/>
                  </a:lnTo>
                  <a:cubicBezTo>
                    <a:pt x="1473" y="7941"/>
                    <a:pt x="1992" y="6654"/>
                    <a:pt x="2069" y="7657"/>
                  </a:cubicBezTo>
                  <a:cubicBezTo>
                    <a:pt x="1991" y="8212"/>
                    <a:pt x="2549" y="6935"/>
                    <a:pt x="2471" y="7490"/>
                  </a:cubicBezTo>
                  <a:lnTo>
                    <a:pt x="2752" y="8149"/>
                  </a:lnTo>
                  <a:cubicBezTo>
                    <a:pt x="2604" y="8808"/>
                    <a:pt x="3239" y="8092"/>
                    <a:pt x="3091" y="8751"/>
                  </a:cubicBezTo>
                  <a:lnTo>
                    <a:pt x="3581" y="9758"/>
                  </a:lnTo>
                  <a:cubicBezTo>
                    <a:pt x="3613" y="10313"/>
                    <a:pt x="4919" y="9036"/>
                    <a:pt x="4951" y="9591"/>
                  </a:cubicBezTo>
                  <a:cubicBezTo>
                    <a:pt x="5113" y="11031"/>
                    <a:pt x="5324" y="9853"/>
                    <a:pt x="6712" y="10311"/>
                  </a:cubicBezTo>
                  <a:lnTo>
                    <a:pt x="8209" y="9738"/>
                  </a:lnTo>
                  <a:lnTo>
                    <a:pt x="8915" y="10000"/>
                  </a:lnTo>
                  <a:lnTo>
                    <a:pt x="9248" y="10000"/>
                  </a:lnTo>
                  <a:lnTo>
                    <a:pt x="10085" y="4438"/>
                  </a:lnTo>
                  <a:lnTo>
                    <a:pt x="10085" y="0"/>
                  </a:lnTo>
                  <a:cubicBezTo>
                    <a:pt x="10070" y="70"/>
                    <a:pt x="10054" y="139"/>
                    <a:pt x="10039" y="209"/>
                  </a:cubicBezTo>
                  <a:lnTo>
                    <a:pt x="9588" y="1569"/>
                  </a:lnTo>
                  <a:lnTo>
                    <a:pt x="9000" y="2912"/>
                  </a:lnTo>
                  <a:lnTo>
                    <a:pt x="8516" y="3775"/>
                  </a:lnTo>
                  <a:lnTo>
                    <a:pt x="7974" y="4499"/>
                  </a:lnTo>
                  <a:lnTo>
                    <a:pt x="7543" y="4891"/>
                  </a:lnTo>
                  <a:lnTo>
                    <a:pt x="7235" y="5065"/>
                  </a:lnTo>
                  <a:lnTo>
                    <a:pt x="7085" y="5109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AACEA0E6-452A-4022-8288-865C0D6AB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3538" y="-2081213"/>
              <a:ext cx="512763" cy="581025"/>
            </a:xfrm>
            <a:custGeom>
              <a:avLst/>
              <a:gdLst>
                <a:gd name="T0" fmla="*/ 638 w 969"/>
                <a:gd name="T1" fmla="*/ 0 h 1098"/>
                <a:gd name="T2" fmla="*/ 638 w 969"/>
                <a:gd name="T3" fmla="*/ 13 h 1098"/>
                <a:gd name="T4" fmla="*/ 613 w 969"/>
                <a:gd name="T5" fmla="*/ 95 h 1098"/>
                <a:gd name="T6" fmla="*/ 570 w 969"/>
                <a:gd name="T7" fmla="*/ 167 h 1098"/>
                <a:gd name="T8" fmla="*/ 536 w 969"/>
                <a:gd name="T9" fmla="*/ 205 h 1098"/>
                <a:gd name="T10" fmla="*/ 216 w 969"/>
                <a:gd name="T11" fmla="*/ 550 h 1098"/>
                <a:gd name="T12" fmla="*/ 0 w 969"/>
                <a:gd name="T13" fmla="*/ 792 h 1098"/>
                <a:gd name="T14" fmla="*/ 44 w 969"/>
                <a:gd name="T15" fmla="*/ 792 h 1098"/>
                <a:gd name="T16" fmla="*/ 287 w 969"/>
                <a:gd name="T17" fmla="*/ 815 h 1098"/>
                <a:gd name="T18" fmla="*/ 420 w 969"/>
                <a:gd name="T19" fmla="*/ 845 h 1098"/>
                <a:gd name="T20" fmla="*/ 500 w 969"/>
                <a:gd name="T21" fmla="*/ 876 h 1098"/>
                <a:gd name="T22" fmla="*/ 536 w 969"/>
                <a:gd name="T23" fmla="*/ 894 h 1098"/>
                <a:gd name="T24" fmla="*/ 601 w 969"/>
                <a:gd name="T25" fmla="*/ 931 h 1098"/>
                <a:gd name="T26" fmla="*/ 704 w 969"/>
                <a:gd name="T27" fmla="*/ 1003 h 1098"/>
                <a:gd name="T28" fmla="*/ 803 w 969"/>
                <a:gd name="T29" fmla="*/ 1085 h 1098"/>
                <a:gd name="T30" fmla="*/ 816 w 969"/>
                <a:gd name="T31" fmla="*/ 1098 h 1098"/>
                <a:gd name="T32" fmla="*/ 969 w 969"/>
                <a:gd name="T33" fmla="*/ 511 h 1098"/>
                <a:gd name="T34" fmla="*/ 946 w 969"/>
                <a:gd name="T35" fmla="*/ 488 h 1098"/>
                <a:gd name="T36" fmla="*/ 834 w 969"/>
                <a:gd name="T37" fmla="*/ 365 h 1098"/>
                <a:gd name="T38" fmla="*/ 763 w 969"/>
                <a:gd name="T39" fmla="*/ 271 h 1098"/>
                <a:gd name="T40" fmla="*/ 740 w 969"/>
                <a:gd name="T41" fmla="*/ 230 h 1098"/>
                <a:gd name="T42" fmla="*/ 708 w 969"/>
                <a:gd name="T43" fmla="*/ 154 h 1098"/>
                <a:gd name="T44" fmla="*/ 679 w 969"/>
                <a:gd name="T45" fmla="*/ 58 h 1098"/>
                <a:gd name="T46" fmla="*/ 661 w 969"/>
                <a:gd name="T47" fmla="*/ 23 h 1098"/>
                <a:gd name="T48" fmla="*/ 646 w 969"/>
                <a:gd name="T49" fmla="*/ 6 h 1098"/>
                <a:gd name="T50" fmla="*/ 638 w 969"/>
                <a:gd name="T51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9" h="1098">
                  <a:moveTo>
                    <a:pt x="638" y="0"/>
                  </a:moveTo>
                  <a:lnTo>
                    <a:pt x="638" y="13"/>
                  </a:lnTo>
                  <a:lnTo>
                    <a:pt x="613" y="95"/>
                  </a:lnTo>
                  <a:lnTo>
                    <a:pt x="570" y="167"/>
                  </a:lnTo>
                  <a:lnTo>
                    <a:pt x="536" y="205"/>
                  </a:lnTo>
                  <a:lnTo>
                    <a:pt x="216" y="550"/>
                  </a:lnTo>
                  <a:lnTo>
                    <a:pt x="0" y="792"/>
                  </a:lnTo>
                  <a:lnTo>
                    <a:pt x="44" y="792"/>
                  </a:lnTo>
                  <a:lnTo>
                    <a:pt x="287" y="815"/>
                  </a:lnTo>
                  <a:lnTo>
                    <a:pt x="420" y="845"/>
                  </a:lnTo>
                  <a:lnTo>
                    <a:pt x="500" y="876"/>
                  </a:lnTo>
                  <a:lnTo>
                    <a:pt x="536" y="894"/>
                  </a:lnTo>
                  <a:lnTo>
                    <a:pt x="601" y="931"/>
                  </a:lnTo>
                  <a:lnTo>
                    <a:pt x="704" y="1003"/>
                  </a:lnTo>
                  <a:lnTo>
                    <a:pt x="803" y="1085"/>
                  </a:lnTo>
                  <a:lnTo>
                    <a:pt x="816" y="1098"/>
                  </a:lnTo>
                  <a:lnTo>
                    <a:pt x="969" y="511"/>
                  </a:lnTo>
                  <a:lnTo>
                    <a:pt x="946" y="488"/>
                  </a:lnTo>
                  <a:lnTo>
                    <a:pt x="834" y="365"/>
                  </a:lnTo>
                  <a:lnTo>
                    <a:pt x="763" y="271"/>
                  </a:lnTo>
                  <a:lnTo>
                    <a:pt x="740" y="230"/>
                  </a:lnTo>
                  <a:lnTo>
                    <a:pt x="708" y="154"/>
                  </a:lnTo>
                  <a:lnTo>
                    <a:pt x="679" y="58"/>
                  </a:lnTo>
                  <a:lnTo>
                    <a:pt x="661" y="23"/>
                  </a:lnTo>
                  <a:lnTo>
                    <a:pt x="646" y="6"/>
                  </a:lnTo>
                  <a:lnTo>
                    <a:pt x="638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ABED2C86-2C6F-458F-81A3-95BC28769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-350838" y="-1960563"/>
              <a:ext cx="917575" cy="2349500"/>
            </a:xfrm>
            <a:custGeom>
              <a:avLst/>
              <a:gdLst>
                <a:gd name="T0" fmla="*/ 739 w 1733"/>
                <a:gd name="T1" fmla="*/ 0 h 4439"/>
                <a:gd name="T2" fmla="*/ 747 w 1733"/>
                <a:gd name="T3" fmla="*/ 33 h 4439"/>
                <a:gd name="T4" fmla="*/ 787 w 1733"/>
                <a:gd name="T5" fmla="*/ 267 h 4439"/>
                <a:gd name="T6" fmla="*/ 817 w 1733"/>
                <a:gd name="T7" fmla="*/ 496 h 4439"/>
                <a:gd name="T8" fmla="*/ 844 w 1733"/>
                <a:gd name="T9" fmla="*/ 773 h 4439"/>
                <a:gd name="T10" fmla="*/ 858 w 1733"/>
                <a:gd name="T11" fmla="*/ 1085 h 4439"/>
                <a:gd name="T12" fmla="*/ 853 w 1733"/>
                <a:gd name="T13" fmla="*/ 1415 h 4439"/>
                <a:gd name="T14" fmla="*/ 830 w 1733"/>
                <a:gd name="T15" fmla="*/ 1666 h 4439"/>
                <a:gd name="T16" fmla="*/ 805 w 1733"/>
                <a:gd name="T17" fmla="*/ 1832 h 4439"/>
                <a:gd name="T18" fmla="*/ 790 w 1733"/>
                <a:gd name="T19" fmla="*/ 1914 h 4439"/>
                <a:gd name="T20" fmla="*/ 752 w 1733"/>
                <a:gd name="T21" fmla="*/ 2082 h 4439"/>
                <a:gd name="T22" fmla="*/ 652 w 1733"/>
                <a:gd name="T23" fmla="*/ 2468 h 4439"/>
                <a:gd name="T24" fmla="*/ 527 w 1733"/>
                <a:gd name="T25" fmla="*/ 2884 h 4439"/>
                <a:gd name="T26" fmla="*/ 394 w 1733"/>
                <a:gd name="T27" fmla="*/ 3301 h 4439"/>
                <a:gd name="T28" fmla="*/ 76 w 1733"/>
                <a:gd name="T29" fmla="*/ 4231 h 4439"/>
                <a:gd name="T30" fmla="*/ 0 w 1733"/>
                <a:gd name="T31" fmla="*/ 4439 h 4439"/>
                <a:gd name="T32" fmla="*/ 34 w 1733"/>
                <a:gd name="T33" fmla="*/ 4397 h 4439"/>
                <a:gd name="T34" fmla="*/ 261 w 1733"/>
                <a:gd name="T35" fmla="*/ 4110 h 4439"/>
                <a:gd name="T36" fmla="*/ 470 w 1733"/>
                <a:gd name="T37" fmla="*/ 3829 h 4439"/>
                <a:gd name="T38" fmla="*/ 704 w 1733"/>
                <a:gd name="T39" fmla="*/ 3492 h 4439"/>
                <a:gd name="T40" fmla="*/ 942 w 1733"/>
                <a:gd name="T41" fmla="*/ 3118 h 4439"/>
                <a:gd name="T42" fmla="*/ 1108 w 1733"/>
                <a:gd name="T43" fmla="*/ 2823 h 4439"/>
                <a:gd name="T44" fmla="*/ 1208 w 1733"/>
                <a:gd name="T45" fmla="*/ 2625 h 4439"/>
                <a:gd name="T46" fmla="*/ 1297 w 1733"/>
                <a:gd name="T47" fmla="*/ 2429 h 4439"/>
                <a:gd name="T48" fmla="*/ 1372 w 1733"/>
                <a:gd name="T49" fmla="*/ 2237 h 4439"/>
                <a:gd name="T50" fmla="*/ 1402 w 1733"/>
                <a:gd name="T51" fmla="*/ 2143 h 4439"/>
                <a:gd name="T52" fmla="*/ 1456 w 1733"/>
                <a:gd name="T53" fmla="*/ 1961 h 4439"/>
                <a:gd name="T54" fmla="*/ 1547 w 1733"/>
                <a:gd name="T55" fmla="*/ 1635 h 4439"/>
                <a:gd name="T56" fmla="*/ 1614 w 1733"/>
                <a:gd name="T57" fmla="*/ 1357 h 4439"/>
                <a:gd name="T58" fmla="*/ 1664 w 1733"/>
                <a:gd name="T59" fmla="*/ 1126 h 4439"/>
                <a:gd name="T60" fmla="*/ 1710 w 1733"/>
                <a:gd name="T61" fmla="*/ 862 h 4439"/>
                <a:gd name="T62" fmla="*/ 1732 w 1733"/>
                <a:gd name="T63" fmla="*/ 679 h 4439"/>
                <a:gd name="T64" fmla="*/ 1733 w 1733"/>
                <a:gd name="T65" fmla="*/ 664 h 4439"/>
                <a:gd name="T66" fmla="*/ 1223 w 1733"/>
                <a:gd name="T67" fmla="*/ 689 h 4439"/>
                <a:gd name="T68" fmla="*/ 1504 w 1733"/>
                <a:gd name="T69" fmla="*/ 587 h 4439"/>
                <a:gd name="T70" fmla="*/ 1472 w 1733"/>
                <a:gd name="T71" fmla="*/ 552 h 4439"/>
                <a:gd name="T72" fmla="*/ 1287 w 1733"/>
                <a:gd name="T73" fmla="*/ 376 h 4439"/>
                <a:gd name="T74" fmla="*/ 1177 w 1733"/>
                <a:gd name="T75" fmla="*/ 291 h 4439"/>
                <a:gd name="T76" fmla="*/ 1104 w 1733"/>
                <a:gd name="T77" fmla="*/ 247 h 4439"/>
                <a:gd name="T78" fmla="*/ 1071 w 1733"/>
                <a:gd name="T79" fmla="*/ 229 h 4439"/>
                <a:gd name="T80" fmla="*/ 1038 w 1733"/>
                <a:gd name="T81" fmla="*/ 219 h 4439"/>
                <a:gd name="T82" fmla="*/ 983 w 1733"/>
                <a:gd name="T83" fmla="*/ 195 h 4439"/>
                <a:gd name="T84" fmla="*/ 920 w 1733"/>
                <a:gd name="T85" fmla="*/ 149 h 4439"/>
                <a:gd name="T86" fmla="*/ 853 w 1733"/>
                <a:gd name="T87" fmla="*/ 82 h 4439"/>
                <a:gd name="T88" fmla="*/ 801 w 1733"/>
                <a:gd name="T89" fmla="*/ 36 h 4439"/>
                <a:gd name="T90" fmla="*/ 762 w 1733"/>
                <a:gd name="T91" fmla="*/ 11 h 4439"/>
                <a:gd name="T92" fmla="*/ 739 w 1733"/>
                <a:gd name="T93" fmla="*/ 0 h 4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33" h="4439">
                  <a:moveTo>
                    <a:pt x="739" y="0"/>
                  </a:moveTo>
                  <a:lnTo>
                    <a:pt x="747" y="33"/>
                  </a:lnTo>
                  <a:lnTo>
                    <a:pt x="787" y="267"/>
                  </a:lnTo>
                  <a:lnTo>
                    <a:pt x="817" y="496"/>
                  </a:lnTo>
                  <a:lnTo>
                    <a:pt x="844" y="773"/>
                  </a:lnTo>
                  <a:lnTo>
                    <a:pt x="858" y="1085"/>
                  </a:lnTo>
                  <a:lnTo>
                    <a:pt x="853" y="1415"/>
                  </a:lnTo>
                  <a:lnTo>
                    <a:pt x="830" y="1666"/>
                  </a:lnTo>
                  <a:lnTo>
                    <a:pt x="805" y="1832"/>
                  </a:lnTo>
                  <a:lnTo>
                    <a:pt x="790" y="1914"/>
                  </a:lnTo>
                  <a:lnTo>
                    <a:pt x="752" y="2082"/>
                  </a:lnTo>
                  <a:lnTo>
                    <a:pt x="652" y="2468"/>
                  </a:lnTo>
                  <a:lnTo>
                    <a:pt x="527" y="2884"/>
                  </a:lnTo>
                  <a:lnTo>
                    <a:pt x="394" y="3301"/>
                  </a:lnTo>
                  <a:lnTo>
                    <a:pt x="76" y="4231"/>
                  </a:lnTo>
                  <a:lnTo>
                    <a:pt x="0" y="4439"/>
                  </a:lnTo>
                  <a:lnTo>
                    <a:pt x="34" y="4397"/>
                  </a:lnTo>
                  <a:lnTo>
                    <a:pt x="261" y="4110"/>
                  </a:lnTo>
                  <a:lnTo>
                    <a:pt x="470" y="3829"/>
                  </a:lnTo>
                  <a:lnTo>
                    <a:pt x="704" y="3492"/>
                  </a:lnTo>
                  <a:lnTo>
                    <a:pt x="942" y="3118"/>
                  </a:lnTo>
                  <a:lnTo>
                    <a:pt x="1108" y="2823"/>
                  </a:lnTo>
                  <a:lnTo>
                    <a:pt x="1208" y="2625"/>
                  </a:lnTo>
                  <a:lnTo>
                    <a:pt x="1297" y="2429"/>
                  </a:lnTo>
                  <a:lnTo>
                    <a:pt x="1372" y="2237"/>
                  </a:lnTo>
                  <a:lnTo>
                    <a:pt x="1402" y="2143"/>
                  </a:lnTo>
                  <a:lnTo>
                    <a:pt x="1456" y="1961"/>
                  </a:lnTo>
                  <a:lnTo>
                    <a:pt x="1547" y="1635"/>
                  </a:lnTo>
                  <a:lnTo>
                    <a:pt x="1614" y="1357"/>
                  </a:lnTo>
                  <a:lnTo>
                    <a:pt x="1664" y="1126"/>
                  </a:lnTo>
                  <a:lnTo>
                    <a:pt x="1710" y="862"/>
                  </a:lnTo>
                  <a:lnTo>
                    <a:pt x="1732" y="679"/>
                  </a:lnTo>
                  <a:lnTo>
                    <a:pt x="1733" y="664"/>
                  </a:lnTo>
                  <a:lnTo>
                    <a:pt x="1223" y="689"/>
                  </a:lnTo>
                  <a:lnTo>
                    <a:pt x="1504" y="587"/>
                  </a:lnTo>
                  <a:lnTo>
                    <a:pt x="1472" y="552"/>
                  </a:lnTo>
                  <a:lnTo>
                    <a:pt x="1287" y="376"/>
                  </a:lnTo>
                  <a:lnTo>
                    <a:pt x="1177" y="291"/>
                  </a:lnTo>
                  <a:lnTo>
                    <a:pt x="1104" y="247"/>
                  </a:lnTo>
                  <a:lnTo>
                    <a:pt x="1071" y="229"/>
                  </a:lnTo>
                  <a:lnTo>
                    <a:pt x="1038" y="219"/>
                  </a:lnTo>
                  <a:lnTo>
                    <a:pt x="983" y="195"/>
                  </a:lnTo>
                  <a:lnTo>
                    <a:pt x="920" y="149"/>
                  </a:lnTo>
                  <a:lnTo>
                    <a:pt x="853" y="82"/>
                  </a:lnTo>
                  <a:lnTo>
                    <a:pt x="801" y="36"/>
                  </a:lnTo>
                  <a:lnTo>
                    <a:pt x="762" y="11"/>
                  </a:lnTo>
                  <a:lnTo>
                    <a:pt x="739" y="0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45">
              <a:extLst>
                <a:ext uri="{FF2B5EF4-FFF2-40B4-BE49-F238E27FC236}">
                  <a16:creationId xmlns:a16="http://schemas.microsoft.com/office/drawing/2014/main" id="{17BB0E68-D8D4-48A5-BCCF-0C63AC260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-971550" y="-2054225"/>
              <a:ext cx="620713" cy="608013"/>
            </a:xfrm>
            <a:custGeom>
              <a:avLst/>
              <a:gdLst>
                <a:gd name="T0" fmla="*/ 255 w 1173"/>
                <a:gd name="T1" fmla="*/ 0 h 1148"/>
                <a:gd name="T2" fmla="*/ 268 w 1173"/>
                <a:gd name="T3" fmla="*/ 19 h 1148"/>
                <a:gd name="T4" fmla="*/ 397 w 1173"/>
                <a:gd name="T5" fmla="*/ 148 h 1148"/>
                <a:gd name="T6" fmla="*/ 555 w 1173"/>
                <a:gd name="T7" fmla="*/ 265 h 1148"/>
                <a:gd name="T8" fmla="*/ 662 w 1173"/>
                <a:gd name="T9" fmla="*/ 331 h 1148"/>
                <a:gd name="T10" fmla="*/ 774 w 1173"/>
                <a:gd name="T11" fmla="*/ 399 h 1148"/>
                <a:gd name="T12" fmla="*/ 960 w 1173"/>
                <a:gd name="T13" fmla="*/ 532 h 1148"/>
                <a:gd name="T14" fmla="*/ 1147 w 1173"/>
                <a:gd name="T15" fmla="*/ 689 h 1148"/>
                <a:gd name="T16" fmla="*/ 1173 w 1173"/>
                <a:gd name="T17" fmla="*/ 714 h 1148"/>
                <a:gd name="T18" fmla="*/ 1164 w 1173"/>
                <a:gd name="T19" fmla="*/ 713 h 1148"/>
                <a:gd name="T20" fmla="*/ 1084 w 1173"/>
                <a:gd name="T21" fmla="*/ 713 h 1148"/>
                <a:gd name="T22" fmla="*/ 985 w 1173"/>
                <a:gd name="T23" fmla="*/ 726 h 1148"/>
                <a:gd name="T24" fmla="*/ 910 w 1173"/>
                <a:gd name="T25" fmla="*/ 743 h 1148"/>
                <a:gd name="T26" fmla="*/ 831 w 1173"/>
                <a:gd name="T27" fmla="*/ 772 h 1148"/>
                <a:gd name="T28" fmla="*/ 753 w 1173"/>
                <a:gd name="T29" fmla="*/ 815 h 1148"/>
                <a:gd name="T30" fmla="*/ 714 w 1173"/>
                <a:gd name="T31" fmla="*/ 842 h 1148"/>
                <a:gd name="T32" fmla="*/ 639 w 1173"/>
                <a:gd name="T33" fmla="*/ 900 h 1148"/>
                <a:gd name="T34" fmla="*/ 510 w 1173"/>
                <a:gd name="T35" fmla="*/ 1007 h 1148"/>
                <a:gd name="T36" fmla="*/ 375 w 1173"/>
                <a:gd name="T37" fmla="*/ 1129 h 1148"/>
                <a:gd name="T38" fmla="*/ 357 w 1173"/>
                <a:gd name="T39" fmla="*/ 1148 h 1148"/>
                <a:gd name="T40" fmla="*/ 0 w 1173"/>
                <a:gd name="T41" fmla="*/ 561 h 1148"/>
                <a:gd name="T42" fmla="*/ 0 w 1173"/>
                <a:gd name="T43" fmla="*/ 545 h 1148"/>
                <a:gd name="T44" fmla="*/ 13 w 1173"/>
                <a:gd name="T45" fmla="*/ 443 h 1148"/>
                <a:gd name="T46" fmla="*/ 34 w 1173"/>
                <a:gd name="T47" fmla="*/ 354 h 1148"/>
                <a:gd name="T48" fmla="*/ 51 w 1173"/>
                <a:gd name="T49" fmla="*/ 306 h 1148"/>
                <a:gd name="T50" fmla="*/ 109 w 1173"/>
                <a:gd name="T51" fmla="*/ 211 h 1148"/>
                <a:gd name="T52" fmla="*/ 189 w 1173"/>
                <a:gd name="T53" fmla="*/ 85 h 1148"/>
                <a:gd name="T54" fmla="*/ 235 w 1173"/>
                <a:gd name="T55" fmla="*/ 21 h 1148"/>
                <a:gd name="T56" fmla="*/ 255 w 1173"/>
                <a:gd name="T57" fmla="*/ 0 h 1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73" h="1148">
                  <a:moveTo>
                    <a:pt x="255" y="0"/>
                  </a:moveTo>
                  <a:lnTo>
                    <a:pt x="268" y="19"/>
                  </a:lnTo>
                  <a:lnTo>
                    <a:pt x="397" y="148"/>
                  </a:lnTo>
                  <a:lnTo>
                    <a:pt x="555" y="265"/>
                  </a:lnTo>
                  <a:lnTo>
                    <a:pt x="662" y="331"/>
                  </a:lnTo>
                  <a:lnTo>
                    <a:pt x="774" y="399"/>
                  </a:lnTo>
                  <a:lnTo>
                    <a:pt x="960" y="532"/>
                  </a:lnTo>
                  <a:lnTo>
                    <a:pt x="1147" y="689"/>
                  </a:lnTo>
                  <a:lnTo>
                    <a:pt x="1173" y="714"/>
                  </a:lnTo>
                  <a:lnTo>
                    <a:pt x="1164" y="713"/>
                  </a:lnTo>
                  <a:lnTo>
                    <a:pt x="1084" y="713"/>
                  </a:lnTo>
                  <a:lnTo>
                    <a:pt x="985" y="726"/>
                  </a:lnTo>
                  <a:lnTo>
                    <a:pt x="910" y="743"/>
                  </a:lnTo>
                  <a:lnTo>
                    <a:pt x="831" y="772"/>
                  </a:lnTo>
                  <a:lnTo>
                    <a:pt x="753" y="815"/>
                  </a:lnTo>
                  <a:lnTo>
                    <a:pt x="714" y="842"/>
                  </a:lnTo>
                  <a:lnTo>
                    <a:pt x="639" y="900"/>
                  </a:lnTo>
                  <a:lnTo>
                    <a:pt x="510" y="1007"/>
                  </a:lnTo>
                  <a:lnTo>
                    <a:pt x="375" y="1129"/>
                  </a:lnTo>
                  <a:lnTo>
                    <a:pt x="357" y="1148"/>
                  </a:lnTo>
                  <a:lnTo>
                    <a:pt x="0" y="561"/>
                  </a:lnTo>
                  <a:lnTo>
                    <a:pt x="0" y="545"/>
                  </a:lnTo>
                  <a:lnTo>
                    <a:pt x="13" y="443"/>
                  </a:lnTo>
                  <a:lnTo>
                    <a:pt x="34" y="354"/>
                  </a:lnTo>
                  <a:lnTo>
                    <a:pt x="51" y="306"/>
                  </a:lnTo>
                  <a:lnTo>
                    <a:pt x="109" y="211"/>
                  </a:lnTo>
                  <a:lnTo>
                    <a:pt x="189" y="85"/>
                  </a:lnTo>
                  <a:lnTo>
                    <a:pt x="235" y="21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8B960DCA-ABC1-45CB-9934-F8082E09E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2388" y="-1985963"/>
              <a:ext cx="1039813" cy="2200275"/>
            </a:xfrm>
            <a:custGeom>
              <a:avLst/>
              <a:gdLst>
                <a:gd name="T0" fmla="*/ 816 w 1963"/>
                <a:gd name="T1" fmla="*/ 0 h 4158"/>
                <a:gd name="T2" fmla="*/ 826 w 1963"/>
                <a:gd name="T3" fmla="*/ 102 h 4158"/>
                <a:gd name="T4" fmla="*/ 911 w 1963"/>
                <a:gd name="T5" fmla="*/ 687 h 4158"/>
                <a:gd name="T6" fmla="*/ 981 w 1963"/>
                <a:gd name="T7" fmla="*/ 1028 h 4158"/>
                <a:gd name="T8" fmla="*/ 1038 w 1963"/>
                <a:gd name="T9" fmla="*/ 1249 h 4158"/>
                <a:gd name="T10" fmla="*/ 1071 w 1963"/>
                <a:gd name="T11" fmla="*/ 1351 h 4158"/>
                <a:gd name="T12" fmla="*/ 1606 w 1963"/>
                <a:gd name="T13" fmla="*/ 3023 h 4158"/>
                <a:gd name="T14" fmla="*/ 1963 w 1963"/>
                <a:gd name="T15" fmla="*/ 4158 h 4158"/>
                <a:gd name="T16" fmla="*/ 0 w 1963"/>
                <a:gd name="T17" fmla="*/ 816 h 4158"/>
                <a:gd name="T18" fmla="*/ 511 w 1963"/>
                <a:gd name="T19" fmla="*/ 790 h 4158"/>
                <a:gd name="T20" fmla="*/ 230 w 1963"/>
                <a:gd name="T21" fmla="*/ 739 h 4158"/>
                <a:gd name="T22" fmla="*/ 228 w 1963"/>
                <a:gd name="T23" fmla="*/ 734 h 4158"/>
                <a:gd name="T24" fmla="*/ 223 w 1963"/>
                <a:gd name="T25" fmla="*/ 678 h 4158"/>
                <a:gd name="T26" fmla="*/ 231 w 1963"/>
                <a:gd name="T27" fmla="*/ 615 h 4158"/>
                <a:gd name="T28" fmla="*/ 248 w 1963"/>
                <a:gd name="T29" fmla="*/ 569 h 4158"/>
                <a:gd name="T30" fmla="*/ 279 w 1963"/>
                <a:gd name="T31" fmla="*/ 522 h 4158"/>
                <a:gd name="T32" fmla="*/ 326 w 1963"/>
                <a:gd name="T33" fmla="*/ 479 h 4158"/>
                <a:gd name="T34" fmla="*/ 357 w 1963"/>
                <a:gd name="T35" fmla="*/ 459 h 4158"/>
                <a:gd name="T36" fmla="*/ 395 w 1963"/>
                <a:gd name="T37" fmla="*/ 429 h 4158"/>
                <a:gd name="T38" fmla="*/ 469 w 1963"/>
                <a:gd name="T39" fmla="*/ 361 h 4158"/>
                <a:gd name="T40" fmla="*/ 572 w 1963"/>
                <a:gd name="T41" fmla="*/ 252 h 4158"/>
                <a:gd name="T42" fmla="*/ 691 w 1963"/>
                <a:gd name="T43" fmla="*/ 114 h 4158"/>
                <a:gd name="T44" fmla="*/ 763 w 1963"/>
                <a:gd name="T45" fmla="*/ 37 h 4158"/>
                <a:gd name="T46" fmla="*/ 800 w 1963"/>
                <a:gd name="T47" fmla="*/ 7 h 4158"/>
                <a:gd name="T48" fmla="*/ 816 w 1963"/>
                <a:gd name="T49" fmla="*/ 0 h 4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63" h="4158">
                  <a:moveTo>
                    <a:pt x="816" y="0"/>
                  </a:moveTo>
                  <a:lnTo>
                    <a:pt x="826" y="102"/>
                  </a:lnTo>
                  <a:lnTo>
                    <a:pt x="911" y="687"/>
                  </a:lnTo>
                  <a:lnTo>
                    <a:pt x="981" y="1028"/>
                  </a:lnTo>
                  <a:lnTo>
                    <a:pt x="1038" y="1249"/>
                  </a:lnTo>
                  <a:lnTo>
                    <a:pt x="1071" y="1351"/>
                  </a:lnTo>
                  <a:lnTo>
                    <a:pt x="1606" y="3023"/>
                  </a:lnTo>
                  <a:lnTo>
                    <a:pt x="1963" y="4158"/>
                  </a:lnTo>
                  <a:lnTo>
                    <a:pt x="0" y="816"/>
                  </a:lnTo>
                  <a:lnTo>
                    <a:pt x="511" y="790"/>
                  </a:lnTo>
                  <a:lnTo>
                    <a:pt x="230" y="739"/>
                  </a:lnTo>
                  <a:lnTo>
                    <a:pt x="228" y="734"/>
                  </a:lnTo>
                  <a:lnTo>
                    <a:pt x="223" y="678"/>
                  </a:lnTo>
                  <a:lnTo>
                    <a:pt x="231" y="615"/>
                  </a:lnTo>
                  <a:lnTo>
                    <a:pt x="248" y="569"/>
                  </a:lnTo>
                  <a:lnTo>
                    <a:pt x="279" y="522"/>
                  </a:lnTo>
                  <a:lnTo>
                    <a:pt x="326" y="479"/>
                  </a:lnTo>
                  <a:lnTo>
                    <a:pt x="357" y="459"/>
                  </a:lnTo>
                  <a:lnTo>
                    <a:pt x="395" y="429"/>
                  </a:lnTo>
                  <a:lnTo>
                    <a:pt x="469" y="361"/>
                  </a:lnTo>
                  <a:lnTo>
                    <a:pt x="572" y="252"/>
                  </a:lnTo>
                  <a:lnTo>
                    <a:pt x="691" y="114"/>
                  </a:lnTo>
                  <a:lnTo>
                    <a:pt x="763" y="37"/>
                  </a:lnTo>
                  <a:lnTo>
                    <a:pt x="800" y="7"/>
                  </a:lnTo>
                  <a:lnTo>
                    <a:pt x="816" y="0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D86E2609-8DEB-479F-807C-BF20A3519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7325" y="928688"/>
              <a:ext cx="441325" cy="419100"/>
            </a:xfrm>
            <a:custGeom>
              <a:avLst/>
              <a:gdLst>
                <a:gd name="T0" fmla="*/ 485 w 833"/>
                <a:gd name="T1" fmla="*/ 791 h 791"/>
                <a:gd name="T2" fmla="*/ 816 w 833"/>
                <a:gd name="T3" fmla="*/ 791 h 791"/>
                <a:gd name="T4" fmla="*/ 826 w 833"/>
                <a:gd name="T5" fmla="*/ 729 h 791"/>
                <a:gd name="T6" fmla="*/ 833 w 833"/>
                <a:gd name="T7" fmla="*/ 610 h 791"/>
                <a:gd name="T8" fmla="*/ 830 w 833"/>
                <a:gd name="T9" fmla="*/ 521 h 791"/>
                <a:gd name="T10" fmla="*/ 819 w 833"/>
                <a:gd name="T11" fmla="*/ 428 h 791"/>
                <a:gd name="T12" fmla="*/ 794 w 833"/>
                <a:gd name="T13" fmla="*/ 333 h 791"/>
                <a:gd name="T14" fmla="*/ 756 w 833"/>
                <a:gd name="T15" fmla="*/ 237 h 791"/>
                <a:gd name="T16" fmla="*/ 700 w 833"/>
                <a:gd name="T17" fmla="*/ 145 h 791"/>
                <a:gd name="T18" fmla="*/ 663 w 833"/>
                <a:gd name="T19" fmla="*/ 102 h 791"/>
                <a:gd name="T20" fmla="*/ 640 w 833"/>
                <a:gd name="T21" fmla="*/ 75 h 791"/>
                <a:gd name="T22" fmla="*/ 588 w 833"/>
                <a:gd name="T23" fmla="*/ 35 h 791"/>
                <a:gd name="T24" fmla="*/ 535 w 833"/>
                <a:gd name="T25" fmla="*/ 12 h 791"/>
                <a:gd name="T26" fmla="*/ 480 w 833"/>
                <a:gd name="T27" fmla="*/ 0 h 791"/>
                <a:gd name="T28" fmla="*/ 425 w 833"/>
                <a:gd name="T29" fmla="*/ 3 h 791"/>
                <a:gd name="T30" fmla="*/ 369 w 833"/>
                <a:gd name="T31" fmla="*/ 14 h 791"/>
                <a:gd name="T32" fmla="*/ 287 w 833"/>
                <a:gd name="T33" fmla="*/ 46 h 791"/>
                <a:gd name="T34" fmla="*/ 187 w 833"/>
                <a:gd name="T35" fmla="*/ 109 h 791"/>
                <a:gd name="T36" fmla="*/ 102 w 833"/>
                <a:gd name="T37" fmla="*/ 178 h 791"/>
                <a:gd name="T38" fmla="*/ 13 w 833"/>
                <a:gd name="T39" fmla="*/ 266 h 791"/>
                <a:gd name="T40" fmla="*/ 0 w 833"/>
                <a:gd name="T41" fmla="*/ 280 h 791"/>
                <a:gd name="T42" fmla="*/ 307 w 833"/>
                <a:gd name="T43" fmla="*/ 739 h 791"/>
                <a:gd name="T44" fmla="*/ 485 w 833"/>
                <a:gd name="T45" fmla="*/ 791 h 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3" h="791">
                  <a:moveTo>
                    <a:pt x="485" y="791"/>
                  </a:moveTo>
                  <a:lnTo>
                    <a:pt x="816" y="791"/>
                  </a:lnTo>
                  <a:lnTo>
                    <a:pt x="826" y="729"/>
                  </a:lnTo>
                  <a:lnTo>
                    <a:pt x="833" y="610"/>
                  </a:lnTo>
                  <a:lnTo>
                    <a:pt x="830" y="521"/>
                  </a:lnTo>
                  <a:lnTo>
                    <a:pt x="819" y="428"/>
                  </a:lnTo>
                  <a:lnTo>
                    <a:pt x="794" y="333"/>
                  </a:lnTo>
                  <a:lnTo>
                    <a:pt x="756" y="237"/>
                  </a:lnTo>
                  <a:lnTo>
                    <a:pt x="700" y="145"/>
                  </a:lnTo>
                  <a:lnTo>
                    <a:pt x="663" y="102"/>
                  </a:lnTo>
                  <a:lnTo>
                    <a:pt x="640" y="75"/>
                  </a:lnTo>
                  <a:lnTo>
                    <a:pt x="588" y="35"/>
                  </a:lnTo>
                  <a:lnTo>
                    <a:pt x="535" y="12"/>
                  </a:lnTo>
                  <a:lnTo>
                    <a:pt x="480" y="0"/>
                  </a:lnTo>
                  <a:lnTo>
                    <a:pt x="425" y="3"/>
                  </a:lnTo>
                  <a:lnTo>
                    <a:pt x="369" y="14"/>
                  </a:lnTo>
                  <a:lnTo>
                    <a:pt x="287" y="46"/>
                  </a:lnTo>
                  <a:lnTo>
                    <a:pt x="187" y="109"/>
                  </a:lnTo>
                  <a:lnTo>
                    <a:pt x="102" y="178"/>
                  </a:lnTo>
                  <a:lnTo>
                    <a:pt x="13" y="266"/>
                  </a:lnTo>
                  <a:lnTo>
                    <a:pt x="0" y="280"/>
                  </a:lnTo>
                  <a:lnTo>
                    <a:pt x="307" y="739"/>
                  </a:lnTo>
                  <a:lnTo>
                    <a:pt x="485" y="791"/>
                  </a:lnTo>
                  <a:close/>
                </a:path>
              </a:pathLst>
            </a:custGeom>
            <a:solidFill>
              <a:srgbClr val="31455F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BDCD2239-79B7-49CD-B8A4-BEC9F153E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22388" y="901700"/>
              <a:ext cx="255588" cy="338138"/>
            </a:xfrm>
            <a:custGeom>
              <a:avLst/>
              <a:gdLst>
                <a:gd name="T0" fmla="*/ 433 w 481"/>
                <a:gd name="T1" fmla="*/ 639 h 639"/>
                <a:gd name="T2" fmla="*/ 441 w 481"/>
                <a:gd name="T3" fmla="*/ 632 h 639"/>
                <a:gd name="T4" fmla="*/ 471 w 481"/>
                <a:gd name="T5" fmla="*/ 574 h 639"/>
                <a:gd name="T6" fmla="*/ 481 w 481"/>
                <a:gd name="T7" fmla="*/ 511 h 639"/>
                <a:gd name="T8" fmla="*/ 471 w 481"/>
                <a:gd name="T9" fmla="*/ 431 h 639"/>
                <a:gd name="T10" fmla="*/ 442 w 481"/>
                <a:gd name="T11" fmla="*/ 356 h 639"/>
                <a:gd name="T12" fmla="*/ 410 w 481"/>
                <a:gd name="T13" fmla="*/ 302 h 639"/>
                <a:gd name="T14" fmla="*/ 367 w 481"/>
                <a:gd name="T15" fmla="*/ 243 h 639"/>
                <a:gd name="T16" fmla="*/ 311 w 481"/>
                <a:gd name="T17" fmla="*/ 180 h 639"/>
                <a:gd name="T18" fmla="*/ 241 w 481"/>
                <a:gd name="T19" fmla="*/ 111 h 639"/>
                <a:gd name="T20" fmla="*/ 154 w 481"/>
                <a:gd name="T21" fmla="*/ 39 h 639"/>
                <a:gd name="T22" fmla="*/ 102 w 481"/>
                <a:gd name="T23" fmla="*/ 0 h 639"/>
                <a:gd name="T24" fmla="*/ 0 w 481"/>
                <a:gd name="T25" fmla="*/ 180 h 639"/>
                <a:gd name="T26" fmla="*/ 12 w 481"/>
                <a:gd name="T27" fmla="*/ 193 h 639"/>
                <a:gd name="T28" fmla="*/ 59 w 481"/>
                <a:gd name="T29" fmla="*/ 309 h 639"/>
                <a:gd name="T30" fmla="*/ 128 w 481"/>
                <a:gd name="T31" fmla="*/ 431 h 639"/>
                <a:gd name="T32" fmla="*/ 191 w 481"/>
                <a:gd name="T33" fmla="*/ 510 h 639"/>
                <a:gd name="T34" fmla="*/ 250 w 481"/>
                <a:gd name="T35" fmla="*/ 561 h 639"/>
                <a:gd name="T36" fmla="*/ 296 w 481"/>
                <a:gd name="T37" fmla="*/ 592 h 639"/>
                <a:gd name="T38" fmla="*/ 347 w 481"/>
                <a:gd name="T39" fmla="*/ 616 h 639"/>
                <a:gd name="T40" fmla="*/ 403 w 481"/>
                <a:gd name="T41" fmla="*/ 633 h 639"/>
                <a:gd name="T42" fmla="*/ 433 w 481"/>
                <a:gd name="T43" fmla="*/ 639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1" h="639">
                  <a:moveTo>
                    <a:pt x="433" y="639"/>
                  </a:moveTo>
                  <a:lnTo>
                    <a:pt x="441" y="632"/>
                  </a:lnTo>
                  <a:lnTo>
                    <a:pt x="471" y="574"/>
                  </a:lnTo>
                  <a:lnTo>
                    <a:pt x="481" y="511"/>
                  </a:lnTo>
                  <a:lnTo>
                    <a:pt x="471" y="431"/>
                  </a:lnTo>
                  <a:lnTo>
                    <a:pt x="442" y="356"/>
                  </a:lnTo>
                  <a:lnTo>
                    <a:pt x="410" y="302"/>
                  </a:lnTo>
                  <a:lnTo>
                    <a:pt x="367" y="243"/>
                  </a:lnTo>
                  <a:lnTo>
                    <a:pt x="311" y="180"/>
                  </a:lnTo>
                  <a:lnTo>
                    <a:pt x="241" y="111"/>
                  </a:lnTo>
                  <a:lnTo>
                    <a:pt x="154" y="39"/>
                  </a:lnTo>
                  <a:lnTo>
                    <a:pt x="102" y="0"/>
                  </a:lnTo>
                  <a:lnTo>
                    <a:pt x="0" y="180"/>
                  </a:lnTo>
                  <a:lnTo>
                    <a:pt x="12" y="193"/>
                  </a:lnTo>
                  <a:lnTo>
                    <a:pt x="59" y="309"/>
                  </a:lnTo>
                  <a:lnTo>
                    <a:pt x="128" y="431"/>
                  </a:lnTo>
                  <a:lnTo>
                    <a:pt x="191" y="510"/>
                  </a:lnTo>
                  <a:lnTo>
                    <a:pt x="250" y="561"/>
                  </a:lnTo>
                  <a:lnTo>
                    <a:pt x="296" y="592"/>
                  </a:lnTo>
                  <a:lnTo>
                    <a:pt x="347" y="616"/>
                  </a:lnTo>
                  <a:lnTo>
                    <a:pt x="403" y="633"/>
                  </a:lnTo>
                  <a:lnTo>
                    <a:pt x="433" y="639"/>
                  </a:lnTo>
                  <a:close/>
                </a:path>
              </a:pathLst>
            </a:custGeom>
            <a:solidFill>
              <a:srgbClr val="C0CCD5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F12A09B9-6BCA-4B5B-BEAE-64C0EBC1BB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63750" y="-1423987"/>
              <a:ext cx="971550" cy="2790825"/>
            </a:xfrm>
            <a:custGeom>
              <a:avLst/>
              <a:gdLst>
                <a:gd name="T0" fmla="*/ 1107 w 1835"/>
                <a:gd name="T1" fmla="*/ 5254 h 5274"/>
                <a:gd name="T2" fmla="*/ 1503 w 1835"/>
                <a:gd name="T3" fmla="*/ 5274 h 5274"/>
                <a:gd name="T4" fmla="*/ 1835 w 1835"/>
                <a:gd name="T5" fmla="*/ 5237 h 5274"/>
                <a:gd name="T6" fmla="*/ 1719 w 1835"/>
                <a:gd name="T7" fmla="*/ 5115 h 5274"/>
                <a:gd name="T8" fmla="*/ 1602 w 1835"/>
                <a:gd name="T9" fmla="*/ 4933 h 5274"/>
                <a:gd name="T10" fmla="*/ 1520 w 1835"/>
                <a:gd name="T11" fmla="*/ 4742 h 5274"/>
                <a:gd name="T12" fmla="*/ 1445 w 1835"/>
                <a:gd name="T13" fmla="*/ 4423 h 5274"/>
                <a:gd name="T14" fmla="*/ 1427 w 1835"/>
                <a:gd name="T15" fmla="*/ 4112 h 5274"/>
                <a:gd name="T16" fmla="*/ 1121 w 1835"/>
                <a:gd name="T17" fmla="*/ 4037 h 5274"/>
                <a:gd name="T18" fmla="*/ 1100 w 1835"/>
                <a:gd name="T19" fmla="*/ 3627 h 5274"/>
                <a:gd name="T20" fmla="*/ 1094 w 1835"/>
                <a:gd name="T21" fmla="*/ 3265 h 5274"/>
                <a:gd name="T22" fmla="*/ 992 w 1835"/>
                <a:gd name="T23" fmla="*/ 2426 h 5274"/>
                <a:gd name="T24" fmla="*/ 766 w 1835"/>
                <a:gd name="T25" fmla="*/ 927 h 5274"/>
                <a:gd name="T26" fmla="*/ 694 w 1835"/>
                <a:gd name="T27" fmla="*/ 714 h 5274"/>
                <a:gd name="T28" fmla="*/ 541 w 1835"/>
                <a:gd name="T29" fmla="*/ 215 h 5274"/>
                <a:gd name="T30" fmla="*/ 486 w 1835"/>
                <a:gd name="T31" fmla="*/ 74 h 5274"/>
                <a:gd name="T32" fmla="*/ 453 w 1835"/>
                <a:gd name="T33" fmla="*/ 4 h 5274"/>
                <a:gd name="T34" fmla="*/ 417 w 1835"/>
                <a:gd name="T35" fmla="*/ 7 h 5274"/>
                <a:gd name="T36" fmla="*/ 307 w 1835"/>
                <a:gd name="T37" fmla="*/ 59 h 5274"/>
                <a:gd name="T38" fmla="*/ 281 w 1835"/>
                <a:gd name="T39" fmla="*/ 93 h 5274"/>
                <a:gd name="T40" fmla="*/ 227 w 1835"/>
                <a:gd name="T41" fmla="*/ 338 h 5274"/>
                <a:gd name="T42" fmla="*/ 156 w 1835"/>
                <a:gd name="T43" fmla="*/ 993 h 5274"/>
                <a:gd name="T44" fmla="*/ 49 w 1835"/>
                <a:gd name="T45" fmla="*/ 2762 h 5274"/>
                <a:gd name="T46" fmla="*/ 0 w 1835"/>
                <a:gd name="T47" fmla="*/ 3961 h 5274"/>
                <a:gd name="T48" fmla="*/ 62 w 1835"/>
                <a:gd name="T49" fmla="*/ 4320 h 5274"/>
                <a:gd name="T50" fmla="*/ 142 w 1835"/>
                <a:gd name="T51" fmla="*/ 4571 h 5274"/>
                <a:gd name="T52" fmla="*/ 229 w 1835"/>
                <a:gd name="T53" fmla="*/ 4726 h 5274"/>
                <a:gd name="T54" fmla="*/ 301 w 1835"/>
                <a:gd name="T55" fmla="*/ 4834 h 5274"/>
                <a:gd name="T56" fmla="*/ 416 w 1835"/>
                <a:gd name="T57" fmla="*/ 4950 h 5274"/>
                <a:gd name="T58" fmla="*/ 638 w 1835"/>
                <a:gd name="T59" fmla="*/ 5096 h 5274"/>
                <a:gd name="T60" fmla="*/ 873 w 1835"/>
                <a:gd name="T61" fmla="*/ 5189 h 5274"/>
                <a:gd name="T62" fmla="*/ 1020 w 1835"/>
                <a:gd name="T63" fmla="*/ 5237 h 5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5" h="5274">
                  <a:moveTo>
                    <a:pt x="1020" y="5237"/>
                  </a:moveTo>
                  <a:lnTo>
                    <a:pt x="1107" y="5254"/>
                  </a:lnTo>
                  <a:lnTo>
                    <a:pt x="1298" y="5274"/>
                  </a:lnTo>
                  <a:lnTo>
                    <a:pt x="1503" y="5274"/>
                  </a:lnTo>
                  <a:lnTo>
                    <a:pt x="1722" y="5254"/>
                  </a:lnTo>
                  <a:lnTo>
                    <a:pt x="1835" y="5237"/>
                  </a:lnTo>
                  <a:lnTo>
                    <a:pt x="1794" y="5198"/>
                  </a:lnTo>
                  <a:lnTo>
                    <a:pt x="1719" y="5115"/>
                  </a:lnTo>
                  <a:lnTo>
                    <a:pt x="1655" y="5026"/>
                  </a:lnTo>
                  <a:lnTo>
                    <a:pt x="1602" y="4933"/>
                  </a:lnTo>
                  <a:lnTo>
                    <a:pt x="1557" y="4838"/>
                  </a:lnTo>
                  <a:lnTo>
                    <a:pt x="1520" y="4742"/>
                  </a:lnTo>
                  <a:lnTo>
                    <a:pt x="1478" y="4600"/>
                  </a:lnTo>
                  <a:lnTo>
                    <a:pt x="1445" y="4423"/>
                  </a:lnTo>
                  <a:lnTo>
                    <a:pt x="1430" y="4271"/>
                  </a:lnTo>
                  <a:lnTo>
                    <a:pt x="1427" y="4112"/>
                  </a:lnTo>
                  <a:lnTo>
                    <a:pt x="1428" y="4089"/>
                  </a:lnTo>
                  <a:lnTo>
                    <a:pt x="1121" y="4037"/>
                  </a:lnTo>
                  <a:lnTo>
                    <a:pt x="1118" y="4000"/>
                  </a:lnTo>
                  <a:lnTo>
                    <a:pt x="1100" y="3627"/>
                  </a:lnTo>
                  <a:lnTo>
                    <a:pt x="1097" y="3349"/>
                  </a:lnTo>
                  <a:lnTo>
                    <a:pt x="1094" y="3265"/>
                  </a:lnTo>
                  <a:lnTo>
                    <a:pt x="1067" y="2990"/>
                  </a:lnTo>
                  <a:lnTo>
                    <a:pt x="992" y="2426"/>
                  </a:lnTo>
                  <a:lnTo>
                    <a:pt x="806" y="1194"/>
                  </a:lnTo>
                  <a:lnTo>
                    <a:pt x="766" y="927"/>
                  </a:lnTo>
                  <a:lnTo>
                    <a:pt x="751" y="899"/>
                  </a:lnTo>
                  <a:lnTo>
                    <a:pt x="694" y="714"/>
                  </a:lnTo>
                  <a:lnTo>
                    <a:pt x="618" y="456"/>
                  </a:lnTo>
                  <a:lnTo>
                    <a:pt x="541" y="215"/>
                  </a:lnTo>
                  <a:lnTo>
                    <a:pt x="511" y="135"/>
                  </a:lnTo>
                  <a:lnTo>
                    <a:pt x="486" y="74"/>
                  </a:lnTo>
                  <a:lnTo>
                    <a:pt x="465" y="23"/>
                  </a:lnTo>
                  <a:lnTo>
                    <a:pt x="453" y="4"/>
                  </a:lnTo>
                  <a:lnTo>
                    <a:pt x="439" y="0"/>
                  </a:lnTo>
                  <a:lnTo>
                    <a:pt x="417" y="7"/>
                  </a:lnTo>
                  <a:lnTo>
                    <a:pt x="366" y="31"/>
                  </a:lnTo>
                  <a:lnTo>
                    <a:pt x="307" y="59"/>
                  </a:lnTo>
                  <a:lnTo>
                    <a:pt x="298" y="64"/>
                  </a:lnTo>
                  <a:lnTo>
                    <a:pt x="281" y="93"/>
                  </a:lnTo>
                  <a:lnTo>
                    <a:pt x="257" y="171"/>
                  </a:lnTo>
                  <a:lnTo>
                    <a:pt x="227" y="338"/>
                  </a:lnTo>
                  <a:lnTo>
                    <a:pt x="198" y="567"/>
                  </a:lnTo>
                  <a:lnTo>
                    <a:pt x="156" y="993"/>
                  </a:lnTo>
                  <a:lnTo>
                    <a:pt x="108" y="1676"/>
                  </a:lnTo>
                  <a:lnTo>
                    <a:pt x="49" y="2762"/>
                  </a:lnTo>
                  <a:lnTo>
                    <a:pt x="4" y="3842"/>
                  </a:lnTo>
                  <a:lnTo>
                    <a:pt x="0" y="3961"/>
                  </a:lnTo>
                  <a:lnTo>
                    <a:pt x="7" y="4029"/>
                  </a:lnTo>
                  <a:lnTo>
                    <a:pt x="62" y="4320"/>
                  </a:lnTo>
                  <a:lnTo>
                    <a:pt x="98" y="4448"/>
                  </a:lnTo>
                  <a:lnTo>
                    <a:pt x="142" y="4571"/>
                  </a:lnTo>
                  <a:lnTo>
                    <a:pt x="198" y="4681"/>
                  </a:lnTo>
                  <a:lnTo>
                    <a:pt x="229" y="4726"/>
                  </a:lnTo>
                  <a:lnTo>
                    <a:pt x="252" y="4765"/>
                  </a:lnTo>
                  <a:lnTo>
                    <a:pt x="301" y="4834"/>
                  </a:lnTo>
                  <a:lnTo>
                    <a:pt x="357" y="4895"/>
                  </a:lnTo>
                  <a:lnTo>
                    <a:pt x="416" y="4950"/>
                  </a:lnTo>
                  <a:lnTo>
                    <a:pt x="509" y="5021"/>
                  </a:lnTo>
                  <a:lnTo>
                    <a:pt x="638" y="5096"/>
                  </a:lnTo>
                  <a:lnTo>
                    <a:pt x="763" y="5151"/>
                  </a:lnTo>
                  <a:lnTo>
                    <a:pt x="873" y="5189"/>
                  </a:lnTo>
                  <a:lnTo>
                    <a:pt x="995" y="5225"/>
                  </a:lnTo>
                  <a:lnTo>
                    <a:pt x="1020" y="5237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CA461BFC-5702-42F0-B6D7-447E54826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37" y="-1550988"/>
              <a:ext cx="1241425" cy="2514600"/>
            </a:xfrm>
            <a:custGeom>
              <a:avLst/>
              <a:gdLst>
                <a:gd name="T0" fmla="*/ 1228 w 2346"/>
                <a:gd name="T1" fmla="*/ 38 h 4752"/>
                <a:gd name="T2" fmla="*/ 1199 w 2346"/>
                <a:gd name="T3" fmla="*/ 551 h 4752"/>
                <a:gd name="T4" fmla="*/ 1158 w 2346"/>
                <a:gd name="T5" fmla="*/ 870 h 4752"/>
                <a:gd name="T6" fmla="*/ 1043 w 2346"/>
                <a:gd name="T7" fmla="*/ 1446 h 4752"/>
                <a:gd name="T8" fmla="*/ 868 w 2346"/>
                <a:gd name="T9" fmla="*/ 2109 h 4752"/>
                <a:gd name="T10" fmla="*/ 879 w 2346"/>
                <a:gd name="T11" fmla="*/ 2807 h 4752"/>
                <a:gd name="T12" fmla="*/ 909 w 2346"/>
                <a:gd name="T13" fmla="*/ 3177 h 4752"/>
                <a:gd name="T14" fmla="*/ 897 w 2346"/>
                <a:gd name="T15" fmla="*/ 3200 h 4752"/>
                <a:gd name="T16" fmla="*/ 689 w 2346"/>
                <a:gd name="T17" fmla="*/ 3155 h 4752"/>
                <a:gd name="T18" fmla="*/ 613 w 2346"/>
                <a:gd name="T19" fmla="*/ 3108 h 4752"/>
                <a:gd name="T20" fmla="*/ 409 w 2346"/>
                <a:gd name="T21" fmla="*/ 3053 h 4752"/>
                <a:gd name="T22" fmla="*/ 21 w 2346"/>
                <a:gd name="T23" fmla="*/ 2957 h 4752"/>
                <a:gd name="T24" fmla="*/ 12 w 2346"/>
                <a:gd name="T25" fmla="*/ 2954 h 4752"/>
                <a:gd name="T26" fmla="*/ 134 w 2346"/>
                <a:gd name="T27" fmla="*/ 3030 h 4752"/>
                <a:gd name="T28" fmla="*/ 248 w 2346"/>
                <a:gd name="T29" fmla="*/ 3178 h 4752"/>
                <a:gd name="T30" fmla="*/ 296 w 2346"/>
                <a:gd name="T31" fmla="*/ 3322 h 4752"/>
                <a:gd name="T32" fmla="*/ 309 w 2346"/>
                <a:gd name="T33" fmla="*/ 3471 h 4752"/>
                <a:gd name="T34" fmla="*/ 300 w 2346"/>
                <a:gd name="T35" fmla="*/ 3599 h 4752"/>
                <a:gd name="T36" fmla="*/ 243 w 2346"/>
                <a:gd name="T37" fmla="*/ 3930 h 4752"/>
                <a:gd name="T38" fmla="*/ 104 w 2346"/>
                <a:gd name="T39" fmla="*/ 4373 h 4752"/>
                <a:gd name="T40" fmla="*/ 151 w 2346"/>
                <a:gd name="T41" fmla="*/ 4444 h 4752"/>
                <a:gd name="T42" fmla="*/ 796 w 2346"/>
                <a:gd name="T43" fmla="*/ 4580 h 4752"/>
                <a:gd name="T44" fmla="*/ 968 w 2346"/>
                <a:gd name="T45" fmla="*/ 4636 h 4752"/>
                <a:gd name="T46" fmla="*/ 1269 w 2346"/>
                <a:gd name="T47" fmla="*/ 4706 h 4752"/>
                <a:gd name="T48" fmla="*/ 1530 w 2346"/>
                <a:gd name="T49" fmla="*/ 4736 h 4752"/>
                <a:gd name="T50" fmla="*/ 1748 w 2346"/>
                <a:gd name="T51" fmla="*/ 4752 h 4752"/>
                <a:gd name="T52" fmla="*/ 1897 w 2346"/>
                <a:gd name="T53" fmla="*/ 4726 h 4752"/>
                <a:gd name="T54" fmla="*/ 2028 w 2346"/>
                <a:gd name="T55" fmla="*/ 4636 h 4752"/>
                <a:gd name="T56" fmla="*/ 2117 w 2346"/>
                <a:gd name="T57" fmla="*/ 4507 h 4752"/>
                <a:gd name="T58" fmla="*/ 2303 w 2346"/>
                <a:gd name="T59" fmla="*/ 4187 h 4752"/>
                <a:gd name="T60" fmla="*/ 2346 w 2346"/>
                <a:gd name="T61" fmla="*/ 3997 h 4752"/>
                <a:gd name="T62" fmla="*/ 2322 w 2346"/>
                <a:gd name="T63" fmla="*/ 3754 h 4752"/>
                <a:gd name="T64" fmla="*/ 2270 w 2346"/>
                <a:gd name="T65" fmla="*/ 3513 h 4752"/>
                <a:gd name="T66" fmla="*/ 2211 w 2346"/>
                <a:gd name="T67" fmla="*/ 3249 h 4752"/>
                <a:gd name="T68" fmla="*/ 2135 w 2346"/>
                <a:gd name="T69" fmla="*/ 3058 h 4752"/>
                <a:gd name="T70" fmla="*/ 2100 w 2346"/>
                <a:gd name="T71" fmla="*/ 2999 h 4752"/>
                <a:gd name="T72" fmla="*/ 2057 w 2346"/>
                <a:gd name="T73" fmla="*/ 2821 h 4752"/>
                <a:gd name="T74" fmla="*/ 2016 w 2346"/>
                <a:gd name="T75" fmla="*/ 2462 h 4752"/>
                <a:gd name="T76" fmla="*/ 1963 w 2346"/>
                <a:gd name="T77" fmla="*/ 2263 h 4752"/>
                <a:gd name="T78" fmla="*/ 1808 w 2346"/>
                <a:gd name="T79" fmla="*/ 1676 h 4752"/>
                <a:gd name="T80" fmla="*/ 1606 w 2346"/>
                <a:gd name="T81" fmla="*/ 758 h 4752"/>
                <a:gd name="T82" fmla="*/ 1548 w 2346"/>
                <a:gd name="T83" fmla="*/ 448 h 4752"/>
                <a:gd name="T84" fmla="*/ 1470 w 2346"/>
                <a:gd name="T85" fmla="*/ 182 h 4752"/>
                <a:gd name="T86" fmla="*/ 1401 w 2346"/>
                <a:gd name="T87" fmla="*/ 62 h 4752"/>
                <a:gd name="T88" fmla="*/ 1332 w 2346"/>
                <a:gd name="T89" fmla="*/ 7 h 4752"/>
                <a:gd name="T90" fmla="*/ 1248 w 2346"/>
                <a:gd name="T91" fmla="*/ 7 h 4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346" h="4752">
                  <a:moveTo>
                    <a:pt x="1225" y="19"/>
                  </a:moveTo>
                  <a:lnTo>
                    <a:pt x="1228" y="38"/>
                  </a:lnTo>
                  <a:lnTo>
                    <a:pt x="1223" y="261"/>
                  </a:lnTo>
                  <a:lnTo>
                    <a:pt x="1199" y="551"/>
                  </a:lnTo>
                  <a:lnTo>
                    <a:pt x="1173" y="758"/>
                  </a:lnTo>
                  <a:lnTo>
                    <a:pt x="1158" y="870"/>
                  </a:lnTo>
                  <a:lnTo>
                    <a:pt x="1117" y="1101"/>
                  </a:lnTo>
                  <a:lnTo>
                    <a:pt x="1043" y="1446"/>
                  </a:lnTo>
                  <a:lnTo>
                    <a:pt x="897" y="2015"/>
                  </a:lnTo>
                  <a:lnTo>
                    <a:pt x="868" y="2109"/>
                  </a:lnTo>
                  <a:lnTo>
                    <a:pt x="868" y="2231"/>
                  </a:lnTo>
                  <a:lnTo>
                    <a:pt x="879" y="2807"/>
                  </a:lnTo>
                  <a:lnTo>
                    <a:pt x="895" y="3061"/>
                  </a:lnTo>
                  <a:lnTo>
                    <a:pt x="909" y="3177"/>
                  </a:lnTo>
                  <a:lnTo>
                    <a:pt x="918" y="3207"/>
                  </a:lnTo>
                  <a:lnTo>
                    <a:pt x="897" y="3200"/>
                  </a:lnTo>
                  <a:lnTo>
                    <a:pt x="743" y="3162"/>
                  </a:lnTo>
                  <a:lnTo>
                    <a:pt x="689" y="3155"/>
                  </a:lnTo>
                  <a:lnTo>
                    <a:pt x="686" y="3150"/>
                  </a:lnTo>
                  <a:lnTo>
                    <a:pt x="613" y="3108"/>
                  </a:lnTo>
                  <a:lnTo>
                    <a:pt x="498" y="3072"/>
                  </a:lnTo>
                  <a:lnTo>
                    <a:pt x="409" y="3053"/>
                  </a:lnTo>
                  <a:lnTo>
                    <a:pt x="230" y="3015"/>
                  </a:lnTo>
                  <a:lnTo>
                    <a:pt x="21" y="2957"/>
                  </a:lnTo>
                  <a:lnTo>
                    <a:pt x="0" y="2952"/>
                  </a:lnTo>
                  <a:lnTo>
                    <a:pt x="12" y="2954"/>
                  </a:lnTo>
                  <a:lnTo>
                    <a:pt x="76" y="2989"/>
                  </a:lnTo>
                  <a:lnTo>
                    <a:pt x="134" y="3030"/>
                  </a:lnTo>
                  <a:lnTo>
                    <a:pt x="194" y="3092"/>
                  </a:lnTo>
                  <a:lnTo>
                    <a:pt x="248" y="3178"/>
                  </a:lnTo>
                  <a:lnTo>
                    <a:pt x="280" y="3260"/>
                  </a:lnTo>
                  <a:lnTo>
                    <a:pt x="296" y="3322"/>
                  </a:lnTo>
                  <a:lnTo>
                    <a:pt x="306" y="3392"/>
                  </a:lnTo>
                  <a:lnTo>
                    <a:pt x="309" y="3471"/>
                  </a:lnTo>
                  <a:lnTo>
                    <a:pt x="307" y="3513"/>
                  </a:lnTo>
                  <a:lnTo>
                    <a:pt x="300" y="3599"/>
                  </a:lnTo>
                  <a:lnTo>
                    <a:pt x="277" y="3768"/>
                  </a:lnTo>
                  <a:lnTo>
                    <a:pt x="243" y="3930"/>
                  </a:lnTo>
                  <a:lnTo>
                    <a:pt x="203" y="4078"/>
                  </a:lnTo>
                  <a:lnTo>
                    <a:pt x="104" y="4373"/>
                  </a:lnTo>
                  <a:lnTo>
                    <a:pt x="78" y="4431"/>
                  </a:lnTo>
                  <a:lnTo>
                    <a:pt x="151" y="4444"/>
                  </a:lnTo>
                  <a:lnTo>
                    <a:pt x="534" y="4520"/>
                  </a:lnTo>
                  <a:lnTo>
                    <a:pt x="796" y="4580"/>
                  </a:lnTo>
                  <a:lnTo>
                    <a:pt x="894" y="4610"/>
                  </a:lnTo>
                  <a:lnTo>
                    <a:pt x="968" y="4636"/>
                  </a:lnTo>
                  <a:lnTo>
                    <a:pt x="1117" y="4678"/>
                  </a:lnTo>
                  <a:lnTo>
                    <a:pt x="1269" y="4706"/>
                  </a:lnTo>
                  <a:lnTo>
                    <a:pt x="1437" y="4728"/>
                  </a:lnTo>
                  <a:lnTo>
                    <a:pt x="1530" y="4736"/>
                  </a:lnTo>
                  <a:lnTo>
                    <a:pt x="1624" y="4746"/>
                  </a:lnTo>
                  <a:lnTo>
                    <a:pt x="1748" y="4752"/>
                  </a:lnTo>
                  <a:lnTo>
                    <a:pt x="1826" y="4745"/>
                  </a:lnTo>
                  <a:lnTo>
                    <a:pt x="1897" y="4726"/>
                  </a:lnTo>
                  <a:lnTo>
                    <a:pt x="1965" y="4690"/>
                  </a:lnTo>
                  <a:lnTo>
                    <a:pt x="2028" y="4636"/>
                  </a:lnTo>
                  <a:lnTo>
                    <a:pt x="2088" y="4557"/>
                  </a:lnTo>
                  <a:lnTo>
                    <a:pt x="2117" y="4507"/>
                  </a:lnTo>
                  <a:lnTo>
                    <a:pt x="2219" y="4332"/>
                  </a:lnTo>
                  <a:lnTo>
                    <a:pt x="2303" y="4187"/>
                  </a:lnTo>
                  <a:lnTo>
                    <a:pt x="2336" y="4076"/>
                  </a:lnTo>
                  <a:lnTo>
                    <a:pt x="2346" y="3997"/>
                  </a:lnTo>
                  <a:lnTo>
                    <a:pt x="2343" y="3919"/>
                  </a:lnTo>
                  <a:lnTo>
                    <a:pt x="2322" y="3754"/>
                  </a:lnTo>
                  <a:lnTo>
                    <a:pt x="2279" y="3548"/>
                  </a:lnTo>
                  <a:lnTo>
                    <a:pt x="2270" y="3513"/>
                  </a:lnTo>
                  <a:lnTo>
                    <a:pt x="2263" y="3471"/>
                  </a:lnTo>
                  <a:lnTo>
                    <a:pt x="2211" y="3249"/>
                  </a:lnTo>
                  <a:lnTo>
                    <a:pt x="2168" y="3129"/>
                  </a:lnTo>
                  <a:lnTo>
                    <a:pt x="2135" y="3058"/>
                  </a:lnTo>
                  <a:lnTo>
                    <a:pt x="2117" y="3028"/>
                  </a:lnTo>
                  <a:lnTo>
                    <a:pt x="2100" y="2999"/>
                  </a:lnTo>
                  <a:lnTo>
                    <a:pt x="2075" y="2934"/>
                  </a:lnTo>
                  <a:lnTo>
                    <a:pt x="2057" y="2821"/>
                  </a:lnTo>
                  <a:lnTo>
                    <a:pt x="2042" y="2634"/>
                  </a:lnTo>
                  <a:lnTo>
                    <a:pt x="2016" y="2462"/>
                  </a:lnTo>
                  <a:lnTo>
                    <a:pt x="1986" y="2333"/>
                  </a:lnTo>
                  <a:lnTo>
                    <a:pt x="1963" y="2263"/>
                  </a:lnTo>
                  <a:lnTo>
                    <a:pt x="1915" y="2096"/>
                  </a:lnTo>
                  <a:lnTo>
                    <a:pt x="1808" y="1676"/>
                  </a:lnTo>
                  <a:lnTo>
                    <a:pt x="1661" y="1023"/>
                  </a:lnTo>
                  <a:lnTo>
                    <a:pt x="1606" y="758"/>
                  </a:lnTo>
                  <a:lnTo>
                    <a:pt x="1588" y="652"/>
                  </a:lnTo>
                  <a:lnTo>
                    <a:pt x="1548" y="448"/>
                  </a:lnTo>
                  <a:lnTo>
                    <a:pt x="1513" y="310"/>
                  </a:lnTo>
                  <a:lnTo>
                    <a:pt x="1470" y="182"/>
                  </a:lnTo>
                  <a:lnTo>
                    <a:pt x="1430" y="104"/>
                  </a:lnTo>
                  <a:lnTo>
                    <a:pt x="1401" y="62"/>
                  </a:lnTo>
                  <a:lnTo>
                    <a:pt x="1368" y="29"/>
                  </a:lnTo>
                  <a:lnTo>
                    <a:pt x="1332" y="7"/>
                  </a:lnTo>
                  <a:lnTo>
                    <a:pt x="1292" y="0"/>
                  </a:lnTo>
                  <a:lnTo>
                    <a:pt x="1248" y="7"/>
                  </a:lnTo>
                  <a:lnTo>
                    <a:pt x="1225" y="19"/>
                  </a:lnTo>
                  <a:close/>
                </a:path>
              </a:pathLst>
            </a:custGeom>
            <a:solidFill>
              <a:srgbClr val="C0E4D8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D7F6D018-2884-43C1-8FF5-276AA6395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1113" y="7127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9D35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DDCA8DEE-A863-4CBD-87AF-1F86BD70A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117725" y="-1068387"/>
              <a:ext cx="2657476" cy="1714500"/>
            </a:xfrm>
            <a:custGeom>
              <a:avLst/>
              <a:gdLst>
                <a:gd name="T0" fmla="*/ 5021 w 5021"/>
                <a:gd name="T1" fmla="*/ 230 h 3240"/>
                <a:gd name="T2" fmla="*/ 5021 w 5021"/>
                <a:gd name="T3" fmla="*/ 3010 h 3240"/>
                <a:gd name="T4" fmla="*/ 5021 w 5021"/>
                <a:gd name="T5" fmla="*/ 3033 h 3240"/>
                <a:gd name="T6" fmla="*/ 5011 w 5021"/>
                <a:gd name="T7" fmla="*/ 3078 h 3240"/>
                <a:gd name="T8" fmla="*/ 4994 w 5021"/>
                <a:gd name="T9" fmla="*/ 3119 h 3240"/>
                <a:gd name="T10" fmla="*/ 4970 w 5021"/>
                <a:gd name="T11" fmla="*/ 3157 h 3240"/>
                <a:gd name="T12" fmla="*/ 4938 w 5021"/>
                <a:gd name="T13" fmla="*/ 3187 h 3240"/>
                <a:gd name="T14" fmla="*/ 4902 w 5021"/>
                <a:gd name="T15" fmla="*/ 3213 h 3240"/>
                <a:gd name="T16" fmla="*/ 4861 w 5021"/>
                <a:gd name="T17" fmla="*/ 3230 h 3240"/>
                <a:gd name="T18" fmla="*/ 4816 w 5021"/>
                <a:gd name="T19" fmla="*/ 3239 h 3240"/>
                <a:gd name="T20" fmla="*/ 4792 w 5021"/>
                <a:gd name="T21" fmla="*/ 3240 h 3240"/>
                <a:gd name="T22" fmla="*/ 230 w 5021"/>
                <a:gd name="T23" fmla="*/ 3240 h 3240"/>
                <a:gd name="T24" fmla="*/ 207 w 5021"/>
                <a:gd name="T25" fmla="*/ 3239 h 3240"/>
                <a:gd name="T26" fmla="*/ 161 w 5021"/>
                <a:gd name="T27" fmla="*/ 3230 h 3240"/>
                <a:gd name="T28" fmla="*/ 119 w 5021"/>
                <a:gd name="T29" fmla="*/ 3213 h 3240"/>
                <a:gd name="T30" fmla="*/ 83 w 5021"/>
                <a:gd name="T31" fmla="*/ 3187 h 3240"/>
                <a:gd name="T32" fmla="*/ 52 w 5021"/>
                <a:gd name="T33" fmla="*/ 3157 h 3240"/>
                <a:gd name="T34" fmla="*/ 28 w 5021"/>
                <a:gd name="T35" fmla="*/ 3119 h 3240"/>
                <a:gd name="T36" fmla="*/ 10 w 5021"/>
                <a:gd name="T37" fmla="*/ 3078 h 3240"/>
                <a:gd name="T38" fmla="*/ 2 w 5021"/>
                <a:gd name="T39" fmla="*/ 3033 h 3240"/>
                <a:gd name="T40" fmla="*/ 0 w 5021"/>
                <a:gd name="T41" fmla="*/ 3010 h 3240"/>
                <a:gd name="T42" fmla="*/ 0 w 5021"/>
                <a:gd name="T43" fmla="*/ 230 h 3240"/>
                <a:gd name="T44" fmla="*/ 2 w 5021"/>
                <a:gd name="T45" fmla="*/ 205 h 3240"/>
                <a:gd name="T46" fmla="*/ 10 w 5021"/>
                <a:gd name="T47" fmla="*/ 161 h 3240"/>
                <a:gd name="T48" fmla="*/ 28 w 5021"/>
                <a:gd name="T49" fmla="*/ 119 h 3240"/>
                <a:gd name="T50" fmla="*/ 52 w 5021"/>
                <a:gd name="T51" fmla="*/ 83 h 3240"/>
                <a:gd name="T52" fmla="*/ 83 w 5021"/>
                <a:gd name="T53" fmla="*/ 52 h 3240"/>
                <a:gd name="T54" fmla="*/ 119 w 5021"/>
                <a:gd name="T55" fmla="*/ 28 h 3240"/>
                <a:gd name="T56" fmla="*/ 161 w 5021"/>
                <a:gd name="T57" fmla="*/ 10 h 3240"/>
                <a:gd name="T58" fmla="*/ 207 w 5021"/>
                <a:gd name="T59" fmla="*/ 0 h 3240"/>
                <a:gd name="T60" fmla="*/ 230 w 5021"/>
                <a:gd name="T61" fmla="*/ 0 h 3240"/>
                <a:gd name="T62" fmla="*/ 4792 w 5021"/>
                <a:gd name="T63" fmla="*/ 0 h 3240"/>
                <a:gd name="T64" fmla="*/ 4816 w 5021"/>
                <a:gd name="T65" fmla="*/ 0 h 3240"/>
                <a:gd name="T66" fmla="*/ 4861 w 5021"/>
                <a:gd name="T67" fmla="*/ 10 h 3240"/>
                <a:gd name="T68" fmla="*/ 4902 w 5021"/>
                <a:gd name="T69" fmla="*/ 28 h 3240"/>
                <a:gd name="T70" fmla="*/ 4938 w 5021"/>
                <a:gd name="T71" fmla="*/ 52 h 3240"/>
                <a:gd name="T72" fmla="*/ 4970 w 5021"/>
                <a:gd name="T73" fmla="*/ 83 h 3240"/>
                <a:gd name="T74" fmla="*/ 4994 w 5021"/>
                <a:gd name="T75" fmla="*/ 119 h 3240"/>
                <a:gd name="T76" fmla="*/ 5011 w 5021"/>
                <a:gd name="T77" fmla="*/ 161 h 3240"/>
                <a:gd name="T78" fmla="*/ 5021 w 5021"/>
                <a:gd name="T79" fmla="*/ 205 h 3240"/>
                <a:gd name="T80" fmla="*/ 5021 w 5021"/>
                <a:gd name="T81" fmla="*/ 230 h 3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021" h="3240">
                  <a:moveTo>
                    <a:pt x="5021" y="230"/>
                  </a:moveTo>
                  <a:lnTo>
                    <a:pt x="5021" y="3010"/>
                  </a:lnTo>
                  <a:lnTo>
                    <a:pt x="5021" y="3033"/>
                  </a:lnTo>
                  <a:lnTo>
                    <a:pt x="5011" y="3078"/>
                  </a:lnTo>
                  <a:lnTo>
                    <a:pt x="4994" y="3119"/>
                  </a:lnTo>
                  <a:lnTo>
                    <a:pt x="4970" y="3157"/>
                  </a:lnTo>
                  <a:lnTo>
                    <a:pt x="4938" y="3187"/>
                  </a:lnTo>
                  <a:lnTo>
                    <a:pt x="4902" y="3213"/>
                  </a:lnTo>
                  <a:lnTo>
                    <a:pt x="4861" y="3230"/>
                  </a:lnTo>
                  <a:lnTo>
                    <a:pt x="4816" y="3239"/>
                  </a:lnTo>
                  <a:lnTo>
                    <a:pt x="4792" y="3240"/>
                  </a:lnTo>
                  <a:lnTo>
                    <a:pt x="230" y="3240"/>
                  </a:lnTo>
                  <a:lnTo>
                    <a:pt x="207" y="3239"/>
                  </a:lnTo>
                  <a:lnTo>
                    <a:pt x="161" y="3230"/>
                  </a:lnTo>
                  <a:lnTo>
                    <a:pt x="119" y="3213"/>
                  </a:lnTo>
                  <a:lnTo>
                    <a:pt x="83" y="3187"/>
                  </a:lnTo>
                  <a:lnTo>
                    <a:pt x="52" y="3157"/>
                  </a:lnTo>
                  <a:lnTo>
                    <a:pt x="28" y="3119"/>
                  </a:lnTo>
                  <a:lnTo>
                    <a:pt x="10" y="3078"/>
                  </a:lnTo>
                  <a:lnTo>
                    <a:pt x="2" y="3033"/>
                  </a:lnTo>
                  <a:lnTo>
                    <a:pt x="0" y="3010"/>
                  </a:lnTo>
                  <a:lnTo>
                    <a:pt x="0" y="230"/>
                  </a:lnTo>
                  <a:lnTo>
                    <a:pt x="2" y="205"/>
                  </a:lnTo>
                  <a:lnTo>
                    <a:pt x="10" y="161"/>
                  </a:lnTo>
                  <a:lnTo>
                    <a:pt x="28" y="119"/>
                  </a:lnTo>
                  <a:lnTo>
                    <a:pt x="52" y="83"/>
                  </a:lnTo>
                  <a:lnTo>
                    <a:pt x="83" y="52"/>
                  </a:lnTo>
                  <a:lnTo>
                    <a:pt x="119" y="28"/>
                  </a:lnTo>
                  <a:lnTo>
                    <a:pt x="161" y="10"/>
                  </a:lnTo>
                  <a:lnTo>
                    <a:pt x="207" y="0"/>
                  </a:lnTo>
                  <a:lnTo>
                    <a:pt x="230" y="0"/>
                  </a:lnTo>
                  <a:lnTo>
                    <a:pt x="4792" y="0"/>
                  </a:lnTo>
                  <a:lnTo>
                    <a:pt x="4816" y="0"/>
                  </a:lnTo>
                  <a:lnTo>
                    <a:pt x="4861" y="10"/>
                  </a:lnTo>
                  <a:lnTo>
                    <a:pt x="4902" y="28"/>
                  </a:lnTo>
                  <a:lnTo>
                    <a:pt x="4938" y="52"/>
                  </a:lnTo>
                  <a:lnTo>
                    <a:pt x="4970" y="83"/>
                  </a:lnTo>
                  <a:lnTo>
                    <a:pt x="4994" y="119"/>
                  </a:lnTo>
                  <a:lnTo>
                    <a:pt x="5011" y="161"/>
                  </a:lnTo>
                  <a:lnTo>
                    <a:pt x="5021" y="205"/>
                  </a:lnTo>
                  <a:lnTo>
                    <a:pt x="5021" y="230"/>
                  </a:lnTo>
                  <a:close/>
                </a:path>
              </a:pathLst>
            </a:custGeom>
            <a:solidFill>
              <a:srgbClr val="05D686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z="1200" b="1" dirty="0">
                <a:solidFill>
                  <a:prstClr val="white"/>
                </a:solidFill>
              </a:endParaRPr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F2B8F5D8-3A23-4646-996C-C6065D8EF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57325" y="457200"/>
              <a:ext cx="1322388" cy="703263"/>
            </a:xfrm>
            <a:custGeom>
              <a:avLst/>
              <a:gdLst>
                <a:gd name="T0" fmla="*/ 60 w 2498"/>
                <a:gd name="T1" fmla="*/ 330 h 1331"/>
                <a:gd name="T2" fmla="*/ 267 w 2498"/>
                <a:gd name="T3" fmla="*/ 350 h 1331"/>
                <a:gd name="T4" fmla="*/ 331 w 2498"/>
                <a:gd name="T5" fmla="*/ 459 h 1331"/>
                <a:gd name="T6" fmla="*/ 357 w 2498"/>
                <a:gd name="T7" fmla="*/ 509 h 1331"/>
                <a:gd name="T8" fmla="*/ 479 w 2498"/>
                <a:gd name="T9" fmla="*/ 508 h 1331"/>
                <a:gd name="T10" fmla="*/ 724 w 2498"/>
                <a:gd name="T11" fmla="*/ 500 h 1331"/>
                <a:gd name="T12" fmla="*/ 816 w 2498"/>
                <a:gd name="T13" fmla="*/ 535 h 1331"/>
                <a:gd name="T14" fmla="*/ 1004 w 2498"/>
                <a:gd name="T15" fmla="*/ 196 h 1331"/>
                <a:gd name="T16" fmla="*/ 1104 w 2498"/>
                <a:gd name="T17" fmla="*/ 53 h 1331"/>
                <a:gd name="T18" fmla="*/ 1225 w 2498"/>
                <a:gd name="T19" fmla="*/ 0 h 1331"/>
                <a:gd name="T20" fmla="*/ 1291 w 2498"/>
                <a:gd name="T21" fmla="*/ 31 h 1331"/>
                <a:gd name="T22" fmla="*/ 1322 w 2498"/>
                <a:gd name="T23" fmla="*/ 117 h 1331"/>
                <a:gd name="T24" fmla="*/ 1253 w 2498"/>
                <a:gd name="T25" fmla="*/ 315 h 1331"/>
                <a:gd name="T26" fmla="*/ 1199 w 2498"/>
                <a:gd name="T27" fmla="*/ 459 h 1331"/>
                <a:gd name="T28" fmla="*/ 1174 w 2498"/>
                <a:gd name="T29" fmla="*/ 597 h 1331"/>
                <a:gd name="T30" fmla="*/ 1084 w 2498"/>
                <a:gd name="T31" fmla="*/ 701 h 1331"/>
                <a:gd name="T32" fmla="*/ 1129 w 2498"/>
                <a:gd name="T33" fmla="*/ 640 h 1331"/>
                <a:gd name="T34" fmla="*/ 1313 w 2498"/>
                <a:gd name="T35" fmla="*/ 512 h 1331"/>
                <a:gd name="T36" fmla="*/ 1491 w 2498"/>
                <a:gd name="T37" fmla="*/ 300 h 1331"/>
                <a:gd name="T38" fmla="*/ 1708 w 2498"/>
                <a:gd name="T39" fmla="*/ 102 h 1331"/>
                <a:gd name="T40" fmla="*/ 1805 w 2498"/>
                <a:gd name="T41" fmla="*/ 102 h 1331"/>
                <a:gd name="T42" fmla="*/ 1887 w 2498"/>
                <a:gd name="T43" fmla="*/ 163 h 1331"/>
                <a:gd name="T44" fmla="*/ 1877 w 2498"/>
                <a:gd name="T45" fmla="*/ 231 h 1331"/>
                <a:gd name="T46" fmla="*/ 1734 w 2498"/>
                <a:gd name="T47" fmla="*/ 407 h 1331"/>
                <a:gd name="T48" fmla="*/ 1556 w 2498"/>
                <a:gd name="T49" fmla="*/ 611 h 1331"/>
                <a:gd name="T50" fmla="*/ 1757 w 2498"/>
                <a:gd name="T51" fmla="*/ 490 h 1331"/>
                <a:gd name="T52" fmla="*/ 1913 w 2498"/>
                <a:gd name="T53" fmla="*/ 331 h 1331"/>
                <a:gd name="T54" fmla="*/ 2066 w 2498"/>
                <a:gd name="T55" fmla="*/ 229 h 1331"/>
                <a:gd name="T56" fmla="*/ 2167 w 2498"/>
                <a:gd name="T57" fmla="*/ 229 h 1331"/>
                <a:gd name="T58" fmla="*/ 2200 w 2498"/>
                <a:gd name="T59" fmla="*/ 324 h 1331"/>
                <a:gd name="T60" fmla="*/ 2132 w 2498"/>
                <a:gd name="T61" fmla="*/ 394 h 1331"/>
                <a:gd name="T62" fmla="*/ 2347 w 2498"/>
                <a:gd name="T63" fmla="*/ 307 h 1331"/>
                <a:gd name="T64" fmla="*/ 2469 w 2498"/>
                <a:gd name="T65" fmla="*/ 323 h 1331"/>
                <a:gd name="T66" fmla="*/ 2498 w 2498"/>
                <a:gd name="T67" fmla="*/ 381 h 1331"/>
                <a:gd name="T68" fmla="*/ 2372 w 2498"/>
                <a:gd name="T69" fmla="*/ 472 h 1331"/>
                <a:gd name="T70" fmla="*/ 2257 w 2498"/>
                <a:gd name="T71" fmla="*/ 513 h 1331"/>
                <a:gd name="T72" fmla="*/ 2128 w 2498"/>
                <a:gd name="T73" fmla="*/ 579 h 1331"/>
                <a:gd name="T74" fmla="*/ 1937 w 2498"/>
                <a:gd name="T75" fmla="*/ 637 h 1331"/>
                <a:gd name="T76" fmla="*/ 1845 w 2498"/>
                <a:gd name="T77" fmla="*/ 744 h 1331"/>
                <a:gd name="T78" fmla="*/ 1696 w 2498"/>
                <a:gd name="T79" fmla="*/ 819 h 1331"/>
                <a:gd name="T80" fmla="*/ 1549 w 2498"/>
                <a:gd name="T81" fmla="*/ 882 h 1331"/>
                <a:gd name="T82" fmla="*/ 1400 w 2498"/>
                <a:gd name="T83" fmla="*/ 1014 h 1331"/>
                <a:gd name="T84" fmla="*/ 1225 w 2498"/>
                <a:gd name="T85" fmla="*/ 1046 h 1331"/>
                <a:gd name="T86" fmla="*/ 790 w 2498"/>
                <a:gd name="T87" fmla="*/ 1258 h 1331"/>
                <a:gd name="T88" fmla="*/ 594 w 2498"/>
                <a:gd name="T89" fmla="*/ 1317 h 1331"/>
                <a:gd name="T90" fmla="*/ 459 w 2498"/>
                <a:gd name="T91" fmla="*/ 1325 h 1331"/>
                <a:gd name="T92" fmla="*/ 287 w 2498"/>
                <a:gd name="T93" fmla="*/ 952 h 1331"/>
                <a:gd name="T94" fmla="*/ 204 w 2498"/>
                <a:gd name="T95" fmla="*/ 840 h 1331"/>
                <a:gd name="T96" fmla="*/ 154 w 2498"/>
                <a:gd name="T97" fmla="*/ 816 h 1331"/>
                <a:gd name="T98" fmla="*/ 39 w 2498"/>
                <a:gd name="T99" fmla="*/ 756 h 1331"/>
                <a:gd name="T100" fmla="*/ 16 w 2498"/>
                <a:gd name="T101" fmla="*/ 608 h 1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98" h="1331">
                  <a:moveTo>
                    <a:pt x="26" y="459"/>
                  </a:moveTo>
                  <a:lnTo>
                    <a:pt x="52" y="331"/>
                  </a:lnTo>
                  <a:lnTo>
                    <a:pt x="60" y="330"/>
                  </a:lnTo>
                  <a:lnTo>
                    <a:pt x="139" y="324"/>
                  </a:lnTo>
                  <a:lnTo>
                    <a:pt x="218" y="333"/>
                  </a:lnTo>
                  <a:lnTo>
                    <a:pt x="267" y="350"/>
                  </a:lnTo>
                  <a:lnTo>
                    <a:pt x="307" y="380"/>
                  </a:lnTo>
                  <a:lnTo>
                    <a:pt x="330" y="427"/>
                  </a:lnTo>
                  <a:lnTo>
                    <a:pt x="331" y="459"/>
                  </a:lnTo>
                  <a:lnTo>
                    <a:pt x="331" y="462"/>
                  </a:lnTo>
                  <a:lnTo>
                    <a:pt x="341" y="490"/>
                  </a:lnTo>
                  <a:lnTo>
                    <a:pt x="357" y="509"/>
                  </a:lnTo>
                  <a:lnTo>
                    <a:pt x="369" y="513"/>
                  </a:lnTo>
                  <a:lnTo>
                    <a:pt x="404" y="515"/>
                  </a:lnTo>
                  <a:lnTo>
                    <a:pt x="479" y="508"/>
                  </a:lnTo>
                  <a:lnTo>
                    <a:pt x="599" y="493"/>
                  </a:lnTo>
                  <a:lnTo>
                    <a:pt x="681" y="492"/>
                  </a:lnTo>
                  <a:lnTo>
                    <a:pt x="724" y="500"/>
                  </a:lnTo>
                  <a:lnTo>
                    <a:pt x="740" y="509"/>
                  </a:lnTo>
                  <a:lnTo>
                    <a:pt x="790" y="561"/>
                  </a:lnTo>
                  <a:lnTo>
                    <a:pt x="816" y="535"/>
                  </a:lnTo>
                  <a:lnTo>
                    <a:pt x="892" y="459"/>
                  </a:lnTo>
                  <a:lnTo>
                    <a:pt x="918" y="389"/>
                  </a:lnTo>
                  <a:lnTo>
                    <a:pt x="1004" y="196"/>
                  </a:lnTo>
                  <a:lnTo>
                    <a:pt x="1045" y="127"/>
                  </a:lnTo>
                  <a:lnTo>
                    <a:pt x="1064" y="99"/>
                  </a:lnTo>
                  <a:lnTo>
                    <a:pt x="1104" y="53"/>
                  </a:lnTo>
                  <a:lnTo>
                    <a:pt x="1147" y="18"/>
                  </a:lnTo>
                  <a:lnTo>
                    <a:pt x="1196" y="1"/>
                  </a:lnTo>
                  <a:lnTo>
                    <a:pt x="1225" y="0"/>
                  </a:lnTo>
                  <a:lnTo>
                    <a:pt x="1237" y="0"/>
                  </a:lnTo>
                  <a:lnTo>
                    <a:pt x="1262" y="8"/>
                  </a:lnTo>
                  <a:lnTo>
                    <a:pt x="1291" y="31"/>
                  </a:lnTo>
                  <a:lnTo>
                    <a:pt x="1322" y="89"/>
                  </a:lnTo>
                  <a:lnTo>
                    <a:pt x="1326" y="102"/>
                  </a:lnTo>
                  <a:lnTo>
                    <a:pt x="1322" y="117"/>
                  </a:lnTo>
                  <a:lnTo>
                    <a:pt x="1293" y="232"/>
                  </a:lnTo>
                  <a:lnTo>
                    <a:pt x="1275" y="279"/>
                  </a:lnTo>
                  <a:lnTo>
                    <a:pt x="1253" y="315"/>
                  </a:lnTo>
                  <a:lnTo>
                    <a:pt x="1216" y="370"/>
                  </a:lnTo>
                  <a:lnTo>
                    <a:pt x="1200" y="423"/>
                  </a:lnTo>
                  <a:lnTo>
                    <a:pt x="1199" y="459"/>
                  </a:lnTo>
                  <a:lnTo>
                    <a:pt x="1197" y="495"/>
                  </a:lnTo>
                  <a:lnTo>
                    <a:pt x="1189" y="554"/>
                  </a:lnTo>
                  <a:lnTo>
                    <a:pt x="1174" y="597"/>
                  </a:lnTo>
                  <a:lnTo>
                    <a:pt x="1157" y="627"/>
                  </a:lnTo>
                  <a:lnTo>
                    <a:pt x="1147" y="637"/>
                  </a:lnTo>
                  <a:lnTo>
                    <a:pt x="1084" y="701"/>
                  </a:lnTo>
                  <a:lnTo>
                    <a:pt x="1045" y="739"/>
                  </a:lnTo>
                  <a:lnTo>
                    <a:pt x="1055" y="723"/>
                  </a:lnTo>
                  <a:lnTo>
                    <a:pt x="1129" y="640"/>
                  </a:lnTo>
                  <a:lnTo>
                    <a:pt x="1203" y="582"/>
                  </a:lnTo>
                  <a:lnTo>
                    <a:pt x="1249" y="561"/>
                  </a:lnTo>
                  <a:lnTo>
                    <a:pt x="1313" y="512"/>
                  </a:lnTo>
                  <a:lnTo>
                    <a:pt x="1379" y="446"/>
                  </a:lnTo>
                  <a:lnTo>
                    <a:pt x="1428" y="381"/>
                  </a:lnTo>
                  <a:lnTo>
                    <a:pt x="1491" y="300"/>
                  </a:lnTo>
                  <a:lnTo>
                    <a:pt x="1606" y="173"/>
                  </a:lnTo>
                  <a:lnTo>
                    <a:pt x="1678" y="114"/>
                  </a:lnTo>
                  <a:lnTo>
                    <a:pt x="1708" y="102"/>
                  </a:lnTo>
                  <a:lnTo>
                    <a:pt x="1724" y="97"/>
                  </a:lnTo>
                  <a:lnTo>
                    <a:pt x="1755" y="94"/>
                  </a:lnTo>
                  <a:lnTo>
                    <a:pt x="1805" y="102"/>
                  </a:lnTo>
                  <a:lnTo>
                    <a:pt x="1850" y="122"/>
                  </a:lnTo>
                  <a:lnTo>
                    <a:pt x="1873" y="140"/>
                  </a:lnTo>
                  <a:lnTo>
                    <a:pt x="1887" y="163"/>
                  </a:lnTo>
                  <a:lnTo>
                    <a:pt x="1890" y="189"/>
                  </a:lnTo>
                  <a:lnTo>
                    <a:pt x="1887" y="203"/>
                  </a:lnTo>
                  <a:lnTo>
                    <a:pt x="1877" y="231"/>
                  </a:lnTo>
                  <a:lnTo>
                    <a:pt x="1848" y="281"/>
                  </a:lnTo>
                  <a:lnTo>
                    <a:pt x="1788" y="353"/>
                  </a:lnTo>
                  <a:lnTo>
                    <a:pt x="1734" y="407"/>
                  </a:lnTo>
                  <a:lnTo>
                    <a:pt x="1673" y="483"/>
                  </a:lnTo>
                  <a:lnTo>
                    <a:pt x="1569" y="598"/>
                  </a:lnTo>
                  <a:lnTo>
                    <a:pt x="1556" y="611"/>
                  </a:lnTo>
                  <a:lnTo>
                    <a:pt x="1606" y="587"/>
                  </a:lnTo>
                  <a:lnTo>
                    <a:pt x="1708" y="535"/>
                  </a:lnTo>
                  <a:lnTo>
                    <a:pt x="1757" y="490"/>
                  </a:lnTo>
                  <a:lnTo>
                    <a:pt x="1850" y="404"/>
                  </a:lnTo>
                  <a:lnTo>
                    <a:pt x="1900" y="351"/>
                  </a:lnTo>
                  <a:lnTo>
                    <a:pt x="1913" y="331"/>
                  </a:lnTo>
                  <a:lnTo>
                    <a:pt x="1934" y="302"/>
                  </a:lnTo>
                  <a:lnTo>
                    <a:pt x="1995" y="258"/>
                  </a:lnTo>
                  <a:lnTo>
                    <a:pt x="2066" y="229"/>
                  </a:lnTo>
                  <a:lnTo>
                    <a:pt x="2119" y="222"/>
                  </a:lnTo>
                  <a:lnTo>
                    <a:pt x="2152" y="225"/>
                  </a:lnTo>
                  <a:lnTo>
                    <a:pt x="2167" y="229"/>
                  </a:lnTo>
                  <a:lnTo>
                    <a:pt x="2192" y="248"/>
                  </a:lnTo>
                  <a:lnTo>
                    <a:pt x="2210" y="284"/>
                  </a:lnTo>
                  <a:lnTo>
                    <a:pt x="2200" y="324"/>
                  </a:lnTo>
                  <a:lnTo>
                    <a:pt x="2192" y="331"/>
                  </a:lnTo>
                  <a:lnTo>
                    <a:pt x="2116" y="407"/>
                  </a:lnTo>
                  <a:lnTo>
                    <a:pt x="2132" y="394"/>
                  </a:lnTo>
                  <a:lnTo>
                    <a:pt x="2234" y="337"/>
                  </a:lnTo>
                  <a:lnTo>
                    <a:pt x="2300" y="314"/>
                  </a:lnTo>
                  <a:lnTo>
                    <a:pt x="2347" y="307"/>
                  </a:lnTo>
                  <a:lnTo>
                    <a:pt x="2372" y="305"/>
                  </a:lnTo>
                  <a:lnTo>
                    <a:pt x="2415" y="307"/>
                  </a:lnTo>
                  <a:lnTo>
                    <a:pt x="2469" y="323"/>
                  </a:lnTo>
                  <a:lnTo>
                    <a:pt x="2492" y="347"/>
                  </a:lnTo>
                  <a:lnTo>
                    <a:pt x="2498" y="371"/>
                  </a:lnTo>
                  <a:lnTo>
                    <a:pt x="2498" y="381"/>
                  </a:lnTo>
                  <a:lnTo>
                    <a:pt x="2473" y="394"/>
                  </a:lnTo>
                  <a:lnTo>
                    <a:pt x="2422" y="433"/>
                  </a:lnTo>
                  <a:lnTo>
                    <a:pt x="2372" y="472"/>
                  </a:lnTo>
                  <a:lnTo>
                    <a:pt x="2346" y="483"/>
                  </a:lnTo>
                  <a:lnTo>
                    <a:pt x="2333" y="488"/>
                  </a:lnTo>
                  <a:lnTo>
                    <a:pt x="2257" y="513"/>
                  </a:lnTo>
                  <a:lnTo>
                    <a:pt x="2197" y="542"/>
                  </a:lnTo>
                  <a:lnTo>
                    <a:pt x="2167" y="561"/>
                  </a:lnTo>
                  <a:lnTo>
                    <a:pt x="2128" y="579"/>
                  </a:lnTo>
                  <a:lnTo>
                    <a:pt x="2049" y="608"/>
                  </a:lnTo>
                  <a:lnTo>
                    <a:pt x="1953" y="634"/>
                  </a:lnTo>
                  <a:lnTo>
                    <a:pt x="1937" y="637"/>
                  </a:lnTo>
                  <a:lnTo>
                    <a:pt x="1934" y="647"/>
                  </a:lnTo>
                  <a:lnTo>
                    <a:pt x="1896" y="701"/>
                  </a:lnTo>
                  <a:lnTo>
                    <a:pt x="1845" y="744"/>
                  </a:lnTo>
                  <a:lnTo>
                    <a:pt x="1810" y="764"/>
                  </a:lnTo>
                  <a:lnTo>
                    <a:pt x="1778" y="783"/>
                  </a:lnTo>
                  <a:lnTo>
                    <a:pt x="1696" y="819"/>
                  </a:lnTo>
                  <a:lnTo>
                    <a:pt x="1577" y="861"/>
                  </a:lnTo>
                  <a:lnTo>
                    <a:pt x="1556" y="866"/>
                  </a:lnTo>
                  <a:lnTo>
                    <a:pt x="1549" y="882"/>
                  </a:lnTo>
                  <a:lnTo>
                    <a:pt x="1490" y="960"/>
                  </a:lnTo>
                  <a:lnTo>
                    <a:pt x="1441" y="995"/>
                  </a:lnTo>
                  <a:lnTo>
                    <a:pt x="1400" y="1014"/>
                  </a:lnTo>
                  <a:lnTo>
                    <a:pt x="1377" y="1020"/>
                  </a:lnTo>
                  <a:lnTo>
                    <a:pt x="1236" y="1046"/>
                  </a:lnTo>
                  <a:lnTo>
                    <a:pt x="1225" y="1046"/>
                  </a:lnTo>
                  <a:lnTo>
                    <a:pt x="1179" y="1070"/>
                  </a:lnTo>
                  <a:lnTo>
                    <a:pt x="931" y="1198"/>
                  </a:lnTo>
                  <a:lnTo>
                    <a:pt x="790" y="1258"/>
                  </a:lnTo>
                  <a:lnTo>
                    <a:pt x="703" y="1290"/>
                  </a:lnTo>
                  <a:lnTo>
                    <a:pt x="663" y="1300"/>
                  </a:lnTo>
                  <a:lnTo>
                    <a:pt x="594" y="1317"/>
                  </a:lnTo>
                  <a:lnTo>
                    <a:pt x="508" y="1331"/>
                  </a:lnTo>
                  <a:lnTo>
                    <a:pt x="459" y="1328"/>
                  </a:lnTo>
                  <a:lnTo>
                    <a:pt x="459" y="1325"/>
                  </a:lnTo>
                  <a:lnTo>
                    <a:pt x="409" y="1224"/>
                  </a:lnTo>
                  <a:lnTo>
                    <a:pt x="307" y="994"/>
                  </a:lnTo>
                  <a:lnTo>
                    <a:pt x="287" y="952"/>
                  </a:lnTo>
                  <a:lnTo>
                    <a:pt x="252" y="886"/>
                  </a:lnTo>
                  <a:lnTo>
                    <a:pt x="222" y="852"/>
                  </a:lnTo>
                  <a:lnTo>
                    <a:pt x="204" y="840"/>
                  </a:lnTo>
                  <a:lnTo>
                    <a:pt x="188" y="825"/>
                  </a:lnTo>
                  <a:lnTo>
                    <a:pt x="169" y="816"/>
                  </a:lnTo>
                  <a:lnTo>
                    <a:pt x="154" y="816"/>
                  </a:lnTo>
                  <a:lnTo>
                    <a:pt x="125" y="806"/>
                  </a:lnTo>
                  <a:lnTo>
                    <a:pt x="78" y="785"/>
                  </a:lnTo>
                  <a:lnTo>
                    <a:pt x="39" y="756"/>
                  </a:lnTo>
                  <a:lnTo>
                    <a:pt x="10" y="716"/>
                  </a:lnTo>
                  <a:lnTo>
                    <a:pt x="0" y="688"/>
                  </a:lnTo>
                  <a:lnTo>
                    <a:pt x="16" y="608"/>
                  </a:lnTo>
                  <a:lnTo>
                    <a:pt x="26" y="475"/>
                  </a:lnTo>
                  <a:lnTo>
                    <a:pt x="26" y="459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D570CFEA-7468-40C7-8B99-24E8DF829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889000"/>
              <a:ext cx="215900" cy="363538"/>
            </a:xfrm>
            <a:custGeom>
              <a:avLst/>
              <a:gdLst>
                <a:gd name="T0" fmla="*/ 407 w 407"/>
                <a:gd name="T1" fmla="*/ 663 h 689"/>
                <a:gd name="T2" fmla="*/ 255 w 407"/>
                <a:gd name="T3" fmla="*/ 689 h 689"/>
                <a:gd name="T4" fmla="*/ 199 w 407"/>
                <a:gd name="T5" fmla="*/ 601 h 689"/>
                <a:gd name="T6" fmla="*/ 112 w 407"/>
                <a:gd name="T7" fmla="*/ 423 h 689"/>
                <a:gd name="T8" fmla="*/ 50 w 407"/>
                <a:gd name="T9" fmla="*/ 247 h 689"/>
                <a:gd name="T10" fmla="*/ 12 w 407"/>
                <a:gd name="T11" fmla="*/ 78 h 689"/>
                <a:gd name="T12" fmla="*/ 0 w 407"/>
                <a:gd name="T13" fmla="*/ 0 h 689"/>
                <a:gd name="T14" fmla="*/ 26 w 407"/>
                <a:gd name="T15" fmla="*/ 0 h 689"/>
                <a:gd name="T16" fmla="*/ 35 w 407"/>
                <a:gd name="T17" fmla="*/ 26 h 689"/>
                <a:gd name="T18" fmla="*/ 118 w 407"/>
                <a:gd name="T19" fmla="*/ 198 h 689"/>
                <a:gd name="T20" fmla="*/ 242 w 407"/>
                <a:gd name="T21" fmla="*/ 428 h 689"/>
                <a:gd name="T22" fmla="*/ 334 w 407"/>
                <a:gd name="T23" fmla="*/ 577 h 689"/>
                <a:gd name="T24" fmla="*/ 387 w 407"/>
                <a:gd name="T25" fmla="*/ 644 h 689"/>
                <a:gd name="T26" fmla="*/ 407 w 407"/>
                <a:gd name="T27" fmla="*/ 663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7" h="689">
                  <a:moveTo>
                    <a:pt x="407" y="663"/>
                  </a:moveTo>
                  <a:lnTo>
                    <a:pt x="255" y="689"/>
                  </a:lnTo>
                  <a:lnTo>
                    <a:pt x="199" y="601"/>
                  </a:lnTo>
                  <a:lnTo>
                    <a:pt x="112" y="423"/>
                  </a:lnTo>
                  <a:lnTo>
                    <a:pt x="50" y="247"/>
                  </a:lnTo>
                  <a:lnTo>
                    <a:pt x="12" y="78"/>
                  </a:lnTo>
                  <a:lnTo>
                    <a:pt x="0" y="0"/>
                  </a:lnTo>
                  <a:lnTo>
                    <a:pt x="26" y="0"/>
                  </a:lnTo>
                  <a:lnTo>
                    <a:pt x="35" y="26"/>
                  </a:lnTo>
                  <a:lnTo>
                    <a:pt x="118" y="198"/>
                  </a:lnTo>
                  <a:lnTo>
                    <a:pt x="242" y="428"/>
                  </a:lnTo>
                  <a:lnTo>
                    <a:pt x="334" y="577"/>
                  </a:lnTo>
                  <a:lnTo>
                    <a:pt x="387" y="644"/>
                  </a:lnTo>
                  <a:lnTo>
                    <a:pt x="407" y="663"/>
                  </a:lnTo>
                  <a:close/>
                </a:path>
              </a:pathLst>
            </a:custGeom>
            <a:solidFill>
              <a:srgbClr val="E0E2DE"/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EFAC4DBD-F095-4CB0-BA5C-4AF2B0B12582}"/>
                </a:ext>
              </a:extLst>
            </p:cNvPr>
            <p:cNvSpPr>
              <a:spLocks/>
            </p:cNvSpPr>
            <p:nvPr/>
          </p:nvSpPr>
          <p:spPr bwMode="auto">
            <a:xfrm>
              <a:off x="-1308100" y="712788"/>
              <a:ext cx="282575" cy="120650"/>
            </a:xfrm>
            <a:custGeom>
              <a:avLst/>
              <a:gdLst>
                <a:gd name="T0" fmla="*/ 50 w 535"/>
                <a:gd name="T1" fmla="*/ 230 h 230"/>
                <a:gd name="T2" fmla="*/ 60 w 535"/>
                <a:gd name="T3" fmla="*/ 230 h 230"/>
                <a:gd name="T4" fmla="*/ 128 w 535"/>
                <a:gd name="T5" fmla="*/ 218 h 230"/>
                <a:gd name="T6" fmla="*/ 192 w 535"/>
                <a:gd name="T7" fmla="*/ 197 h 230"/>
                <a:gd name="T8" fmla="*/ 230 w 535"/>
                <a:gd name="T9" fmla="*/ 180 h 230"/>
                <a:gd name="T10" fmla="*/ 230 w 535"/>
                <a:gd name="T11" fmla="*/ 180 h 230"/>
                <a:gd name="T12" fmla="*/ 230 w 535"/>
                <a:gd name="T13" fmla="*/ 190 h 230"/>
                <a:gd name="T14" fmla="*/ 238 w 535"/>
                <a:gd name="T15" fmla="*/ 207 h 230"/>
                <a:gd name="T16" fmla="*/ 253 w 535"/>
                <a:gd name="T17" fmla="*/ 221 h 230"/>
                <a:gd name="T18" fmla="*/ 271 w 535"/>
                <a:gd name="T19" fmla="*/ 230 h 230"/>
                <a:gd name="T20" fmla="*/ 280 w 535"/>
                <a:gd name="T21" fmla="*/ 230 h 230"/>
                <a:gd name="T22" fmla="*/ 318 w 535"/>
                <a:gd name="T23" fmla="*/ 220 h 230"/>
                <a:gd name="T24" fmla="*/ 393 w 535"/>
                <a:gd name="T25" fmla="*/ 191 h 230"/>
                <a:gd name="T26" fmla="*/ 459 w 535"/>
                <a:gd name="T27" fmla="*/ 154 h 230"/>
                <a:gd name="T28" fmla="*/ 515 w 535"/>
                <a:gd name="T29" fmla="*/ 105 h 230"/>
                <a:gd name="T30" fmla="*/ 535 w 535"/>
                <a:gd name="T31" fmla="*/ 78 h 230"/>
                <a:gd name="T32" fmla="*/ 535 w 535"/>
                <a:gd name="T33" fmla="*/ 78 h 230"/>
                <a:gd name="T34" fmla="*/ 535 w 535"/>
                <a:gd name="T35" fmla="*/ 78 h 230"/>
                <a:gd name="T36" fmla="*/ 485 w 535"/>
                <a:gd name="T37" fmla="*/ 26 h 230"/>
                <a:gd name="T38" fmla="*/ 473 w 535"/>
                <a:gd name="T39" fmla="*/ 17 h 230"/>
                <a:gd name="T40" fmla="*/ 435 w 535"/>
                <a:gd name="T41" fmla="*/ 9 h 230"/>
                <a:gd name="T42" fmla="*/ 356 w 535"/>
                <a:gd name="T43" fmla="*/ 10 h 230"/>
                <a:gd name="T44" fmla="*/ 231 w 535"/>
                <a:gd name="T45" fmla="*/ 25 h 230"/>
                <a:gd name="T46" fmla="*/ 151 w 535"/>
                <a:gd name="T47" fmla="*/ 32 h 230"/>
                <a:gd name="T48" fmla="*/ 113 w 535"/>
                <a:gd name="T49" fmla="*/ 30 h 230"/>
                <a:gd name="T50" fmla="*/ 102 w 535"/>
                <a:gd name="T51" fmla="*/ 26 h 230"/>
                <a:gd name="T52" fmla="*/ 93 w 535"/>
                <a:gd name="T53" fmla="*/ 26 h 230"/>
                <a:gd name="T54" fmla="*/ 82 w 535"/>
                <a:gd name="T55" fmla="*/ 19 h 230"/>
                <a:gd name="T56" fmla="*/ 76 w 535"/>
                <a:gd name="T57" fmla="*/ 5 h 230"/>
                <a:gd name="T58" fmla="*/ 76 w 535"/>
                <a:gd name="T59" fmla="*/ 0 h 230"/>
                <a:gd name="T60" fmla="*/ 79 w 535"/>
                <a:gd name="T61" fmla="*/ 7 h 230"/>
                <a:gd name="T62" fmla="*/ 88 w 535"/>
                <a:gd name="T63" fmla="*/ 48 h 230"/>
                <a:gd name="T64" fmla="*/ 85 w 535"/>
                <a:gd name="T65" fmla="*/ 83 h 230"/>
                <a:gd name="T66" fmla="*/ 76 w 535"/>
                <a:gd name="T67" fmla="*/ 104 h 230"/>
                <a:gd name="T68" fmla="*/ 66 w 535"/>
                <a:gd name="T69" fmla="*/ 129 h 230"/>
                <a:gd name="T70" fmla="*/ 40 w 535"/>
                <a:gd name="T71" fmla="*/ 161 h 230"/>
                <a:gd name="T72" fmla="*/ 6 w 535"/>
                <a:gd name="T73" fmla="*/ 180 h 230"/>
                <a:gd name="T74" fmla="*/ 0 w 535"/>
                <a:gd name="T75" fmla="*/ 180 h 230"/>
                <a:gd name="T76" fmla="*/ 37 w 535"/>
                <a:gd name="T77" fmla="*/ 167 h 230"/>
                <a:gd name="T78" fmla="*/ 178 w 535"/>
                <a:gd name="T79" fmla="*/ 104 h 230"/>
                <a:gd name="T80" fmla="*/ 156 w 535"/>
                <a:gd name="T81" fmla="*/ 128 h 230"/>
                <a:gd name="T82" fmla="*/ 106 w 535"/>
                <a:gd name="T83" fmla="*/ 185 h 230"/>
                <a:gd name="T84" fmla="*/ 70 w 535"/>
                <a:gd name="T85" fmla="*/ 220 h 230"/>
                <a:gd name="T86" fmla="*/ 50 w 535"/>
                <a:gd name="T87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35" h="230">
                  <a:moveTo>
                    <a:pt x="50" y="230"/>
                  </a:moveTo>
                  <a:lnTo>
                    <a:pt x="60" y="230"/>
                  </a:lnTo>
                  <a:lnTo>
                    <a:pt x="128" y="218"/>
                  </a:lnTo>
                  <a:lnTo>
                    <a:pt x="192" y="197"/>
                  </a:lnTo>
                  <a:lnTo>
                    <a:pt x="230" y="180"/>
                  </a:lnTo>
                  <a:lnTo>
                    <a:pt x="230" y="180"/>
                  </a:lnTo>
                  <a:lnTo>
                    <a:pt x="230" y="190"/>
                  </a:lnTo>
                  <a:lnTo>
                    <a:pt x="238" y="207"/>
                  </a:lnTo>
                  <a:lnTo>
                    <a:pt x="253" y="221"/>
                  </a:lnTo>
                  <a:lnTo>
                    <a:pt x="271" y="230"/>
                  </a:lnTo>
                  <a:lnTo>
                    <a:pt x="280" y="230"/>
                  </a:lnTo>
                  <a:lnTo>
                    <a:pt x="318" y="220"/>
                  </a:lnTo>
                  <a:lnTo>
                    <a:pt x="393" y="191"/>
                  </a:lnTo>
                  <a:lnTo>
                    <a:pt x="459" y="154"/>
                  </a:lnTo>
                  <a:lnTo>
                    <a:pt x="515" y="105"/>
                  </a:lnTo>
                  <a:lnTo>
                    <a:pt x="535" y="78"/>
                  </a:lnTo>
                  <a:lnTo>
                    <a:pt x="535" y="78"/>
                  </a:lnTo>
                  <a:lnTo>
                    <a:pt x="535" y="78"/>
                  </a:lnTo>
                  <a:lnTo>
                    <a:pt x="485" y="26"/>
                  </a:lnTo>
                  <a:lnTo>
                    <a:pt x="473" y="17"/>
                  </a:lnTo>
                  <a:lnTo>
                    <a:pt x="435" y="9"/>
                  </a:lnTo>
                  <a:lnTo>
                    <a:pt x="356" y="10"/>
                  </a:lnTo>
                  <a:lnTo>
                    <a:pt x="231" y="25"/>
                  </a:lnTo>
                  <a:lnTo>
                    <a:pt x="151" y="32"/>
                  </a:lnTo>
                  <a:lnTo>
                    <a:pt x="113" y="30"/>
                  </a:lnTo>
                  <a:lnTo>
                    <a:pt x="102" y="26"/>
                  </a:lnTo>
                  <a:lnTo>
                    <a:pt x="93" y="26"/>
                  </a:lnTo>
                  <a:lnTo>
                    <a:pt x="82" y="19"/>
                  </a:lnTo>
                  <a:lnTo>
                    <a:pt x="76" y="5"/>
                  </a:lnTo>
                  <a:lnTo>
                    <a:pt x="76" y="0"/>
                  </a:lnTo>
                  <a:lnTo>
                    <a:pt x="79" y="7"/>
                  </a:lnTo>
                  <a:lnTo>
                    <a:pt x="88" y="48"/>
                  </a:lnTo>
                  <a:lnTo>
                    <a:pt x="85" y="83"/>
                  </a:lnTo>
                  <a:lnTo>
                    <a:pt x="76" y="104"/>
                  </a:lnTo>
                  <a:lnTo>
                    <a:pt x="66" y="129"/>
                  </a:lnTo>
                  <a:lnTo>
                    <a:pt x="40" y="161"/>
                  </a:lnTo>
                  <a:lnTo>
                    <a:pt x="6" y="180"/>
                  </a:lnTo>
                  <a:lnTo>
                    <a:pt x="0" y="180"/>
                  </a:lnTo>
                  <a:lnTo>
                    <a:pt x="37" y="167"/>
                  </a:lnTo>
                  <a:lnTo>
                    <a:pt x="178" y="104"/>
                  </a:lnTo>
                  <a:lnTo>
                    <a:pt x="156" y="128"/>
                  </a:lnTo>
                  <a:lnTo>
                    <a:pt x="106" y="185"/>
                  </a:lnTo>
                  <a:lnTo>
                    <a:pt x="70" y="220"/>
                  </a:lnTo>
                  <a:lnTo>
                    <a:pt x="50" y="23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6213AB3F-FF47-4DFD-B453-0EE71068F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-930275" y="646113"/>
              <a:ext cx="242888" cy="231775"/>
            </a:xfrm>
            <a:custGeom>
              <a:avLst/>
              <a:gdLst>
                <a:gd name="T0" fmla="*/ 459 w 459"/>
                <a:gd name="T1" fmla="*/ 0 h 438"/>
                <a:gd name="T2" fmla="*/ 459 w 459"/>
                <a:gd name="T3" fmla="*/ 1 h 438"/>
                <a:gd name="T4" fmla="*/ 459 w 459"/>
                <a:gd name="T5" fmla="*/ 11 h 438"/>
                <a:gd name="T6" fmla="*/ 459 w 459"/>
                <a:gd name="T7" fmla="*/ 0 h 438"/>
                <a:gd name="T8" fmla="*/ 397 w 459"/>
                <a:gd name="T9" fmla="*/ 66 h 438"/>
                <a:gd name="T10" fmla="*/ 349 w 459"/>
                <a:gd name="T11" fmla="*/ 126 h 438"/>
                <a:gd name="T12" fmla="*/ 297 w 459"/>
                <a:gd name="T13" fmla="*/ 159 h 438"/>
                <a:gd name="T14" fmla="*/ 254 w 459"/>
                <a:gd name="T15" fmla="*/ 178 h 438"/>
                <a:gd name="T16" fmla="*/ 225 w 459"/>
                <a:gd name="T17" fmla="*/ 198 h 438"/>
                <a:gd name="T18" fmla="*/ 171 w 459"/>
                <a:gd name="T19" fmla="*/ 244 h 438"/>
                <a:gd name="T20" fmla="*/ 123 w 459"/>
                <a:gd name="T21" fmla="*/ 291 h 438"/>
                <a:gd name="T22" fmla="*/ 88 w 459"/>
                <a:gd name="T23" fmla="*/ 337 h 438"/>
                <a:gd name="T24" fmla="*/ 76 w 459"/>
                <a:gd name="T25" fmla="*/ 356 h 438"/>
                <a:gd name="T26" fmla="*/ 95 w 459"/>
                <a:gd name="T27" fmla="*/ 337 h 438"/>
                <a:gd name="T28" fmla="*/ 123 w 459"/>
                <a:gd name="T29" fmla="*/ 298 h 438"/>
                <a:gd name="T30" fmla="*/ 126 w 459"/>
                <a:gd name="T31" fmla="*/ 280 h 438"/>
                <a:gd name="T32" fmla="*/ 105 w 459"/>
                <a:gd name="T33" fmla="*/ 318 h 438"/>
                <a:gd name="T34" fmla="*/ 58 w 459"/>
                <a:gd name="T35" fmla="*/ 376 h 438"/>
                <a:gd name="T36" fmla="*/ 50 w 459"/>
                <a:gd name="T37" fmla="*/ 382 h 438"/>
                <a:gd name="T38" fmla="*/ 37 w 459"/>
                <a:gd name="T39" fmla="*/ 395 h 438"/>
                <a:gd name="T40" fmla="*/ 0 w 459"/>
                <a:gd name="T41" fmla="*/ 433 h 438"/>
                <a:gd name="T42" fmla="*/ 3 w 459"/>
                <a:gd name="T43" fmla="*/ 438 h 438"/>
                <a:gd name="T44" fmla="*/ 16 w 459"/>
                <a:gd name="T45" fmla="*/ 436 h 438"/>
                <a:gd name="T46" fmla="*/ 49 w 459"/>
                <a:gd name="T47" fmla="*/ 422 h 438"/>
                <a:gd name="T48" fmla="*/ 148 w 459"/>
                <a:gd name="T49" fmla="*/ 347 h 438"/>
                <a:gd name="T50" fmla="*/ 310 w 459"/>
                <a:gd name="T51" fmla="*/ 195 h 438"/>
                <a:gd name="T52" fmla="*/ 410 w 459"/>
                <a:gd name="T53" fmla="*/ 82 h 438"/>
                <a:gd name="T54" fmla="*/ 450 w 459"/>
                <a:gd name="T55" fmla="*/ 20 h 438"/>
                <a:gd name="T56" fmla="*/ 459 w 459"/>
                <a:gd name="T5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9" h="438">
                  <a:moveTo>
                    <a:pt x="459" y="0"/>
                  </a:moveTo>
                  <a:lnTo>
                    <a:pt x="459" y="1"/>
                  </a:lnTo>
                  <a:lnTo>
                    <a:pt x="459" y="11"/>
                  </a:lnTo>
                  <a:lnTo>
                    <a:pt x="459" y="0"/>
                  </a:lnTo>
                  <a:lnTo>
                    <a:pt x="397" y="66"/>
                  </a:lnTo>
                  <a:lnTo>
                    <a:pt x="349" y="126"/>
                  </a:lnTo>
                  <a:lnTo>
                    <a:pt x="297" y="159"/>
                  </a:lnTo>
                  <a:lnTo>
                    <a:pt x="254" y="178"/>
                  </a:lnTo>
                  <a:lnTo>
                    <a:pt x="225" y="198"/>
                  </a:lnTo>
                  <a:lnTo>
                    <a:pt x="171" y="244"/>
                  </a:lnTo>
                  <a:lnTo>
                    <a:pt x="123" y="291"/>
                  </a:lnTo>
                  <a:lnTo>
                    <a:pt x="88" y="337"/>
                  </a:lnTo>
                  <a:lnTo>
                    <a:pt x="76" y="356"/>
                  </a:lnTo>
                  <a:lnTo>
                    <a:pt x="95" y="337"/>
                  </a:lnTo>
                  <a:lnTo>
                    <a:pt x="123" y="298"/>
                  </a:lnTo>
                  <a:lnTo>
                    <a:pt x="126" y="280"/>
                  </a:lnTo>
                  <a:lnTo>
                    <a:pt x="105" y="318"/>
                  </a:lnTo>
                  <a:lnTo>
                    <a:pt x="58" y="376"/>
                  </a:lnTo>
                  <a:lnTo>
                    <a:pt x="50" y="382"/>
                  </a:lnTo>
                  <a:lnTo>
                    <a:pt x="37" y="395"/>
                  </a:lnTo>
                  <a:lnTo>
                    <a:pt x="0" y="433"/>
                  </a:lnTo>
                  <a:lnTo>
                    <a:pt x="3" y="438"/>
                  </a:lnTo>
                  <a:lnTo>
                    <a:pt x="16" y="436"/>
                  </a:lnTo>
                  <a:lnTo>
                    <a:pt x="49" y="422"/>
                  </a:lnTo>
                  <a:lnTo>
                    <a:pt x="148" y="347"/>
                  </a:lnTo>
                  <a:lnTo>
                    <a:pt x="310" y="195"/>
                  </a:lnTo>
                  <a:lnTo>
                    <a:pt x="410" y="82"/>
                  </a:lnTo>
                  <a:lnTo>
                    <a:pt x="450" y="2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999DC960-B689-4E07-82E0-E9CA5CCB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1800" y="671513"/>
              <a:ext cx="107950" cy="122238"/>
            </a:xfrm>
            <a:custGeom>
              <a:avLst/>
              <a:gdLst>
                <a:gd name="T0" fmla="*/ 205 w 205"/>
                <a:gd name="T1" fmla="*/ 0 h 230"/>
                <a:gd name="T2" fmla="*/ 205 w 205"/>
                <a:gd name="T3" fmla="*/ 3 h 230"/>
                <a:gd name="T4" fmla="*/ 195 w 205"/>
                <a:gd name="T5" fmla="*/ 32 h 230"/>
                <a:gd name="T6" fmla="*/ 179 w 205"/>
                <a:gd name="T7" fmla="*/ 52 h 230"/>
                <a:gd name="T8" fmla="*/ 141 w 205"/>
                <a:gd name="T9" fmla="*/ 89 h 230"/>
                <a:gd name="T10" fmla="*/ 102 w 205"/>
                <a:gd name="T11" fmla="*/ 128 h 230"/>
                <a:gd name="T12" fmla="*/ 65 w 205"/>
                <a:gd name="T13" fmla="*/ 167 h 230"/>
                <a:gd name="T14" fmla="*/ 26 w 205"/>
                <a:gd name="T15" fmla="*/ 204 h 230"/>
                <a:gd name="T16" fmla="*/ 0 w 205"/>
                <a:gd name="T17" fmla="*/ 230 h 230"/>
                <a:gd name="T18" fmla="*/ 0 w 205"/>
                <a:gd name="T19" fmla="*/ 227 h 230"/>
                <a:gd name="T20" fmla="*/ 10 w 205"/>
                <a:gd name="T21" fmla="*/ 198 h 230"/>
                <a:gd name="T22" fmla="*/ 26 w 205"/>
                <a:gd name="T23" fmla="*/ 180 h 230"/>
                <a:gd name="T24" fmla="*/ 42 w 205"/>
                <a:gd name="T25" fmla="*/ 159 h 230"/>
                <a:gd name="T26" fmla="*/ 62 w 205"/>
                <a:gd name="T27" fmla="*/ 112 h 230"/>
                <a:gd name="T28" fmla="*/ 78 w 205"/>
                <a:gd name="T29" fmla="*/ 76 h 230"/>
                <a:gd name="T30" fmla="*/ 115 w 205"/>
                <a:gd name="T31" fmla="*/ 39 h 230"/>
                <a:gd name="T32" fmla="*/ 154 w 205"/>
                <a:gd name="T33" fmla="*/ 0 h 230"/>
                <a:gd name="T34" fmla="*/ 205 w 205"/>
                <a:gd name="T35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5" h="230">
                  <a:moveTo>
                    <a:pt x="205" y="0"/>
                  </a:moveTo>
                  <a:lnTo>
                    <a:pt x="205" y="3"/>
                  </a:lnTo>
                  <a:lnTo>
                    <a:pt x="195" y="32"/>
                  </a:lnTo>
                  <a:lnTo>
                    <a:pt x="179" y="52"/>
                  </a:lnTo>
                  <a:lnTo>
                    <a:pt x="141" y="89"/>
                  </a:lnTo>
                  <a:lnTo>
                    <a:pt x="102" y="128"/>
                  </a:lnTo>
                  <a:lnTo>
                    <a:pt x="65" y="167"/>
                  </a:lnTo>
                  <a:lnTo>
                    <a:pt x="26" y="204"/>
                  </a:lnTo>
                  <a:lnTo>
                    <a:pt x="0" y="230"/>
                  </a:lnTo>
                  <a:lnTo>
                    <a:pt x="0" y="227"/>
                  </a:lnTo>
                  <a:lnTo>
                    <a:pt x="10" y="198"/>
                  </a:lnTo>
                  <a:lnTo>
                    <a:pt x="26" y="180"/>
                  </a:lnTo>
                  <a:lnTo>
                    <a:pt x="42" y="159"/>
                  </a:lnTo>
                  <a:lnTo>
                    <a:pt x="62" y="112"/>
                  </a:lnTo>
                  <a:lnTo>
                    <a:pt x="78" y="76"/>
                  </a:lnTo>
                  <a:lnTo>
                    <a:pt x="115" y="39"/>
                  </a:lnTo>
                  <a:lnTo>
                    <a:pt x="154" y="0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59">
              <a:extLst>
                <a:ext uri="{FF2B5EF4-FFF2-40B4-BE49-F238E27FC236}">
                  <a16:creationId xmlns:a16="http://schemas.microsoft.com/office/drawing/2014/main" id="{939959A6-632F-40F8-8873-1804359D8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-674688" y="631825"/>
              <a:ext cx="242888" cy="215900"/>
            </a:xfrm>
            <a:custGeom>
              <a:avLst/>
              <a:gdLst>
                <a:gd name="T0" fmla="*/ 459 w 459"/>
                <a:gd name="T1" fmla="*/ 0 h 408"/>
                <a:gd name="T2" fmla="*/ 438 w 459"/>
                <a:gd name="T3" fmla="*/ 29 h 408"/>
                <a:gd name="T4" fmla="*/ 380 w 459"/>
                <a:gd name="T5" fmla="*/ 92 h 408"/>
                <a:gd name="T6" fmla="*/ 287 w 459"/>
                <a:gd name="T7" fmla="*/ 175 h 408"/>
                <a:gd name="T8" fmla="*/ 256 w 459"/>
                <a:gd name="T9" fmla="*/ 204 h 408"/>
                <a:gd name="T10" fmla="*/ 236 w 459"/>
                <a:gd name="T11" fmla="*/ 223 h 408"/>
                <a:gd name="T12" fmla="*/ 185 w 459"/>
                <a:gd name="T13" fmla="*/ 251 h 408"/>
                <a:gd name="T14" fmla="*/ 115 w 459"/>
                <a:gd name="T15" fmla="*/ 277 h 408"/>
                <a:gd name="T16" fmla="*/ 102 w 459"/>
                <a:gd name="T17" fmla="*/ 280 h 408"/>
                <a:gd name="T18" fmla="*/ 0 w 459"/>
                <a:gd name="T19" fmla="*/ 408 h 408"/>
                <a:gd name="T20" fmla="*/ 20 w 459"/>
                <a:gd name="T21" fmla="*/ 400 h 408"/>
                <a:gd name="T22" fmla="*/ 129 w 459"/>
                <a:gd name="T23" fmla="*/ 327 h 408"/>
                <a:gd name="T24" fmla="*/ 277 w 459"/>
                <a:gd name="T25" fmla="*/ 208 h 408"/>
                <a:gd name="T26" fmla="*/ 382 w 459"/>
                <a:gd name="T27" fmla="*/ 103 h 408"/>
                <a:gd name="T28" fmla="*/ 439 w 459"/>
                <a:gd name="T29" fmla="*/ 33 h 408"/>
                <a:gd name="T30" fmla="*/ 459 w 459"/>
                <a:gd name="T31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59" h="408">
                  <a:moveTo>
                    <a:pt x="459" y="0"/>
                  </a:moveTo>
                  <a:lnTo>
                    <a:pt x="438" y="29"/>
                  </a:lnTo>
                  <a:lnTo>
                    <a:pt x="380" y="92"/>
                  </a:lnTo>
                  <a:lnTo>
                    <a:pt x="287" y="175"/>
                  </a:lnTo>
                  <a:lnTo>
                    <a:pt x="256" y="204"/>
                  </a:lnTo>
                  <a:lnTo>
                    <a:pt x="236" y="223"/>
                  </a:lnTo>
                  <a:lnTo>
                    <a:pt x="185" y="251"/>
                  </a:lnTo>
                  <a:lnTo>
                    <a:pt x="115" y="277"/>
                  </a:lnTo>
                  <a:lnTo>
                    <a:pt x="102" y="280"/>
                  </a:lnTo>
                  <a:lnTo>
                    <a:pt x="0" y="408"/>
                  </a:lnTo>
                  <a:lnTo>
                    <a:pt x="20" y="400"/>
                  </a:lnTo>
                  <a:lnTo>
                    <a:pt x="129" y="327"/>
                  </a:lnTo>
                  <a:lnTo>
                    <a:pt x="277" y="208"/>
                  </a:lnTo>
                  <a:lnTo>
                    <a:pt x="382" y="103"/>
                  </a:lnTo>
                  <a:lnTo>
                    <a:pt x="439" y="33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D5DD9C-CD4E-4C6F-BE19-A18AEDDD3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2513" y="-3711574"/>
              <a:ext cx="1201735" cy="1096168"/>
            </a:xfrm>
            <a:custGeom>
              <a:avLst/>
              <a:gdLst>
                <a:gd name="T0" fmla="*/ 322 w 2489"/>
                <a:gd name="T1" fmla="*/ 2102 h 2178"/>
                <a:gd name="T2" fmla="*/ 299 w 2489"/>
                <a:gd name="T3" fmla="*/ 1752 h 2178"/>
                <a:gd name="T4" fmla="*/ 298 w 2489"/>
                <a:gd name="T5" fmla="*/ 1684 h 2178"/>
                <a:gd name="T6" fmla="*/ 345 w 2489"/>
                <a:gd name="T7" fmla="*/ 1630 h 2178"/>
                <a:gd name="T8" fmla="*/ 414 w 2489"/>
                <a:gd name="T9" fmla="*/ 1548 h 2178"/>
                <a:gd name="T10" fmla="*/ 448 w 2489"/>
                <a:gd name="T11" fmla="*/ 1446 h 2178"/>
                <a:gd name="T12" fmla="*/ 450 w 2489"/>
                <a:gd name="T13" fmla="*/ 1353 h 2178"/>
                <a:gd name="T14" fmla="*/ 467 w 2489"/>
                <a:gd name="T15" fmla="*/ 1188 h 2178"/>
                <a:gd name="T16" fmla="*/ 486 w 2489"/>
                <a:gd name="T17" fmla="*/ 1122 h 2178"/>
                <a:gd name="T18" fmla="*/ 576 w 2489"/>
                <a:gd name="T19" fmla="*/ 1026 h 2178"/>
                <a:gd name="T20" fmla="*/ 679 w 2489"/>
                <a:gd name="T21" fmla="*/ 1006 h 2178"/>
                <a:gd name="T22" fmla="*/ 887 w 2489"/>
                <a:gd name="T23" fmla="*/ 1020 h 2178"/>
                <a:gd name="T24" fmla="*/ 1527 w 2489"/>
                <a:gd name="T25" fmla="*/ 1007 h 2178"/>
                <a:gd name="T26" fmla="*/ 1924 w 2489"/>
                <a:gd name="T27" fmla="*/ 1039 h 2178"/>
                <a:gd name="T28" fmla="*/ 2014 w 2489"/>
                <a:gd name="T29" fmla="*/ 1072 h 2178"/>
                <a:gd name="T30" fmla="*/ 2073 w 2489"/>
                <a:gd name="T31" fmla="*/ 1158 h 2178"/>
                <a:gd name="T32" fmla="*/ 2057 w 2489"/>
                <a:gd name="T33" fmla="*/ 1287 h 2178"/>
                <a:gd name="T34" fmla="*/ 2064 w 2489"/>
                <a:gd name="T35" fmla="*/ 1397 h 2178"/>
                <a:gd name="T36" fmla="*/ 2116 w 2489"/>
                <a:gd name="T37" fmla="*/ 1446 h 2178"/>
                <a:gd name="T38" fmla="*/ 2178 w 2489"/>
                <a:gd name="T39" fmla="*/ 1488 h 2178"/>
                <a:gd name="T40" fmla="*/ 2183 w 2489"/>
                <a:gd name="T41" fmla="*/ 1515 h 2178"/>
                <a:gd name="T42" fmla="*/ 2209 w 2489"/>
                <a:gd name="T43" fmla="*/ 2178 h 2178"/>
                <a:gd name="T44" fmla="*/ 2324 w 2489"/>
                <a:gd name="T45" fmla="*/ 1859 h 2178"/>
                <a:gd name="T46" fmla="*/ 2460 w 2489"/>
                <a:gd name="T47" fmla="*/ 1251 h 2178"/>
                <a:gd name="T48" fmla="*/ 2489 w 2489"/>
                <a:gd name="T49" fmla="*/ 935 h 2178"/>
                <a:gd name="T50" fmla="*/ 2423 w 2489"/>
                <a:gd name="T51" fmla="*/ 654 h 2178"/>
                <a:gd name="T52" fmla="*/ 2255 w 2489"/>
                <a:gd name="T53" fmla="*/ 406 h 2178"/>
                <a:gd name="T54" fmla="*/ 2056 w 2489"/>
                <a:gd name="T55" fmla="*/ 240 h 2178"/>
                <a:gd name="T56" fmla="*/ 1944 w 2489"/>
                <a:gd name="T57" fmla="*/ 168 h 2178"/>
                <a:gd name="T58" fmla="*/ 1663 w 2489"/>
                <a:gd name="T59" fmla="*/ 53 h 2178"/>
                <a:gd name="T60" fmla="*/ 1324 w 2489"/>
                <a:gd name="T61" fmla="*/ 0 h 2178"/>
                <a:gd name="T62" fmla="*/ 998 w 2489"/>
                <a:gd name="T63" fmla="*/ 16 h 2178"/>
                <a:gd name="T64" fmla="*/ 781 w 2489"/>
                <a:gd name="T65" fmla="*/ 62 h 2178"/>
                <a:gd name="T66" fmla="*/ 615 w 2489"/>
                <a:gd name="T67" fmla="*/ 136 h 2178"/>
                <a:gd name="T68" fmla="*/ 460 w 2489"/>
                <a:gd name="T69" fmla="*/ 250 h 2178"/>
                <a:gd name="T70" fmla="*/ 378 w 2489"/>
                <a:gd name="T71" fmla="*/ 384 h 2178"/>
                <a:gd name="T72" fmla="*/ 365 w 2489"/>
                <a:gd name="T73" fmla="*/ 549 h 2178"/>
                <a:gd name="T74" fmla="*/ 368 w 2489"/>
                <a:gd name="T75" fmla="*/ 597 h 2178"/>
                <a:gd name="T76" fmla="*/ 288 w 2489"/>
                <a:gd name="T77" fmla="*/ 611 h 2178"/>
                <a:gd name="T78" fmla="*/ 186 w 2489"/>
                <a:gd name="T79" fmla="*/ 676 h 2178"/>
                <a:gd name="T80" fmla="*/ 71 w 2489"/>
                <a:gd name="T81" fmla="*/ 822 h 2178"/>
                <a:gd name="T82" fmla="*/ 28 w 2489"/>
                <a:gd name="T83" fmla="*/ 907 h 2178"/>
                <a:gd name="T84" fmla="*/ 1 w 2489"/>
                <a:gd name="T85" fmla="*/ 1042 h 2178"/>
                <a:gd name="T86" fmla="*/ 10 w 2489"/>
                <a:gd name="T87" fmla="*/ 1235 h 2178"/>
                <a:gd name="T88" fmla="*/ 113 w 2489"/>
                <a:gd name="T89" fmla="*/ 1631 h 2178"/>
                <a:gd name="T90" fmla="*/ 220 w 2489"/>
                <a:gd name="T91" fmla="*/ 1924 h 2178"/>
                <a:gd name="T92" fmla="*/ 202 w 2489"/>
                <a:gd name="T93" fmla="*/ 1970 h 2178"/>
                <a:gd name="T94" fmla="*/ 212 w 2489"/>
                <a:gd name="T95" fmla="*/ 2073 h 2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89" h="2178">
                  <a:moveTo>
                    <a:pt x="220" y="2102"/>
                  </a:moveTo>
                  <a:lnTo>
                    <a:pt x="322" y="2102"/>
                  </a:lnTo>
                  <a:lnTo>
                    <a:pt x="319" y="1981"/>
                  </a:lnTo>
                  <a:lnTo>
                    <a:pt x="299" y="1752"/>
                  </a:lnTo>
                  <a:lnTo>
                    <a:pt x="296" y="1694"/>
                  </a:lnTo>
                  <a:lnTo>
                    <a:pt x="298" y="1684"/>
                  </a:lnTo>
                  <a:lnTo>
                    <a:pt x="311" y="1664"/>
                  </a:lnTo>
                  <a:lnTo>
                    <a:pt x="345" y="1630"/>
                  </a:lnTo>
                  <a:lnTo>
                    <a:pt x="388" y="1585"/>
                  </a:lnTo>
                  <a:lnTo>
                    <a:pt x="414" y="1548"/>
                  </a:lnTo>
                  <a:lnTo>
                    <a:pt x="436" y="1501"/>
                  </a:lnTo>
                  <a:lnTo>
                    <a:pt x="448" y="1446"/>
                  </a:lnTo>
                  <a:lnTo>
                    <a:pt x="450" y="1413"/>
                  </a:lnTo>
                  <a:lnTo>
                    <a:pt x="450" y="1353"/>
                  </a:lnTo>
                  <a:lnTo>
                    <a:pt x="456" y="1253"/>
                  </a:lnTo>
                  <a:lnTo>
                    <a:pt x="467" y="1188"/>
                  </a:lnTo>
                  <a:lnTo>
                    <a:pt x="476" y="1158"/>
                  </a:lnTo>
                  <a:lnTo>
                    <a:pt x="486" y="1122"/>
                  </a:lnTo>
                  <a:lnTo>
                    <a:pt x="523" y="1065"/>
                  </a:lnTo>
                  <a:lnTo>
                    <a:pt x="576" y="1026"/>
                  </a:lnTo>
                  <a:lnTo>
                    <a:pt x="642" y="1007"/>
                  </a:lnTo>
                  <a:lnTo>
                    <a:pt x="679" y="1006"/>
                  </a:lnTo>
                  <a:lnTo>
                    <a:pt x="740" y="1013"/>
                  </a:lnTo>
                  <a:lnTo>
                    <a:pt x="887" y="1020"/>
                  </a:lnTo>
                  <a:lnTo>
                    <a:pt x="1150" y="1017"/>
                  </a:lnTo>
                  <a:lnTo>
                    <a:pt x="1527" y="1007"/>
                  </a:lnTo>
                  <a:lnTo>
                    <a:pt x="1782" y="1017"/>
                  </a:lnTo>
                  <a:lnTo>
                    <a:pt x="1924" y="1039"/>
                  </a:lnTo>
                  <a:lnTo>
                    <a:pt x="1980" y="1056"/>
                  </a:lnTo>
                  <a:lnTo>
                    <a:pt x="2014" y="1072"/>
                  </a:lnTo>
                  <a:lnTo>
                    <a:pt x="2057" y="1110"/>
                  </a:lnTo>
                  <a:lnTo>
                    <a:pt x="2073" y="1158"/>
                  </a:lnTo>
                  <a:lnTo>
                    <a:pt x="2073" y="1208"/>
                  </a:lnTo>
                  <a:lnTo>
                    <a:pt x="2057" y="1287"/>
                  </a:lnTo>
                  <a:lnTo>
                    <a:pt x="2050" y="1359"/>
                  </a:lnTo>
                  <a:lnTo>
                    <a:pt x="2064" y="1397"/>
                  </a:lnTo>
                  <a:lnTo>
                    <a:pt x="2082" y="1413"/>
                  </a:lnTo>
                  <a:lnTo>
                    <a:pt x="2116" y="1446"/>
                  </a:lnTo>
                  <a:lnTo>
                    <a:pt x="2159" y="1478"/>
                  </a:lnTo>
                  <a:lnTo>
                    <a:pt x="2178" y="1488"/>
                  </a:lnTo>
                  <a:lnTo>
                    <a:pt x="2183" y="1499"/>
                  </a:lnTo>
                  <a:lnTo>
                    <a:pt x="2183" y="1515"/>
                  </a:lnTo>
                  <a:lnTo>
                    <a:pt x="2196" y="1821"/>
                  </a:lnTo>
                  <a:lnTo>
                    <a:pt x="2209" y="2178"/>
                  </a:lnTo>
                  <a:lnTo>
                    <a:pt x="2259" y="2178"/>
                  </a:lnTo>
                  <a:lnTo>
                    <a:pt x="2324" y="1859"/>
                  </a:lnTo>
                  <a:lnTo>
                    <a:pt x="2439" y="1337"/>
                  </a:lnTo>
                  <a:lnTo>
                    <a:pt x="2460" y="1251"/>
                  </a:lnTo>
                  <a:lnTo>
                    <a:pt x="2486" y="1089"/>
                  </a:lnTo>
                  <a:lnTo>
                    <a:pt x="2489" y="935"/>
                  </a:lnTo>
                  <a:lnTo>
                    <a:pt x="2469" y="791"/>
                  </a:lnTo>
                  <a:lnTo>
                    <a:pt x="2423" y="654"/>
                  </a:lnTo>
                  <a:lnTo>
                    <a:pt x="2351" y="525"/>
                  </a:lnTo>
                  <a:lnTo>
                    <a:pt x="2255" y="406"/>
                  </a:lnTo>
                  <a:lnTo>
                    <a:pt x="2130" y="293"/>
                  </a:lnTo>
                  <a:lnTo>
                    <a:pt x="2056" y="240"/>
                  </a:lnTo>
                  <a:lnTo>
                    <a:pt x="2020" y="214"/>
                  </a:lnTo>
                  <a:lnTo>
                    <a:pt x="1944" y="168"/>
                  </a:lnTo>
                  <a:lnTo>
                    <a:pt x="1826" y="109"/>
                  </a:lnTo>
                  <a:lnTo>
                    <a:pt x="1663" y="53"/>
                  </a:lnTo>
                  <a:lnTo>
                    <a:pt x="1494" y="17"/>
                  </a:lnTo>
                  <a:lnTo>
                    <a:pt x="1324" y="0"/>
                  </a:lnTo>
                  <a:lnTo>
                    <a:pt x="1158" y="0"/>
                  </a:lnTo>
                  <a:lnTo>
                    <a:pt x="998" y="16"/>
                  </a:lnTo>
                  <a:lnTo>
                    <a:pt x="850" y="43"/>
                  </a:lnTo>
                  <a:lnTo>
                    <a:pt x="781" y="62"/>
                  </a:lnTo>
                  <a:lnTo>
                    <a:pt x="721" y="86"/>
                  </a:lnTo>
                  <a:lnTo>
                    <a:pt x="615" y="136"/>
                  </a:lnTo>
                  <a:lnTo>
                    <a:pt x="529" y="191"/>
                  </a:lnTo>
                  <a:lnTo>
                    <a:pt x="460" y="250"/>
                  </a:lnTo>
                  <a:lnTo>
                    <a:pt x="410" y="314"/>
                  </a:lnTo>
                  <a:lnTo>
                    <a:pt x="378" y="384"/>
                  </a:lnTo>
                  <a:lnTo>
                    <a:pt x="362" y="463"/>
                  </a:lnTo>
                  <a:lnTo>
                    <a:pt x="365" y="549"/>
                  </a:lnTo>
                  <a:lnTo>
                    <a:pt x="374" y="597"/>
                  </a:lnTo>
                  <a:lnTo>
                    <a:pt x="368" y="597"/>
                  </a:lnTo>
                  <a:lnTo>
                    <a:pt x="328" y="600"/>
                  </a:lnTo>
                  <a:lnTo>
                    <a:pt x="288" y="611"/>
                  </a:lnTo>
                  <a:lnTo>
                    <a:pt x="241" y="636"/>
                  </a:lnTo>
                  <a:lnTo>
                    <a:pt x="186" y="676"/>
                  </a:lnTo>
                  <a:lnTo>
                    <a:pt x="129" y="737"/>
                  </a:lnTo>
                  <a:lnTo>
                    <a:pt x="71" y="822"/>
                  </a:lnTo>
                  <a:lnTo>
                    <a:pt x="41" y="878"/>
                  </a:lnTo>
                  <a:lnTo>
                    <a:pt x="28" y="907"/>
                  </a:lnTo>
                  <a:lnTo>
                    <a:pt x="10" y="971"/>
                  </a:lnTo>
                  <a:lnTo>
                    <a:pt x="1" y="1042"/>
                  </a:lnTo>
                  <a:lnTo>
                    <a:pt x="0" y="1116"/>
                  </a:lnTo>
                  <a:lnTo>
                    <a:pt x="10" y="1235"/>
                  </a:lnTo>
                  <a:lnTo>
                    <a:pt x="43" y="1397"/>
                  </a:lnTo>
                  <a:lnTo>
                    <a:pt x="113" y="1631"/>
                  </a:lnTo>
                  <a:lnTo>
                    <a:pt x="202" y="1868"/>
                  </a:lnTo>
                  <a:lnTo>
                    <a:pt x="220" y="1924"/>
                  </a:lnTo>
                  <a:lnTo>
                    <a:pt x="212" y="1934"/>
                  </a:lnTo>
                  <a:lnTo>
                    <a:pt x="202" y="1970"/>
                  </a:lnTo>
                  <a:lnTo>
                    <a:pt x="202" y="2019"/>
                  </a:lnTo>
                  <a:lnTo>
                    <a:pt x="212" y="2073"/>
                  </a:lnTo>
                  <a:lnTo>
                    <a:pt x="220" y="2102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587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31" name="Freeform 10">
            <a:extLst>
              <a:ext uri="{FF2B5EF4-FFF2-40B4-BE49-F238E27FC236}">
                <a16:creationId xmlns:a16="http://schemas.microsoft.com/office/drawing/2014/main" id="{E9013A58-1D91-4F00-BBFE-DDFD6CF76C9A}"/>
              </a:ext>
            </a:extLst>
          </p:cNvPr>
          <p:cNvSpPr>
            <a:spLocks/>
          </p:cNvSpPr>
          <p:nvPr/>
        </p:nvSpPr>
        <p:spPr bwMode="auto">
          <a:xfrm>
            <a:off x="5938295" y="946528"/>
            <a:ext cx="86453" cy="93810"/>
          </a:xfrm>
          <a:custGeom>
            <a:avLst/>
            <a:gdLst>
              <a:gd name="T0" fmla="*/ 185 w 185"/>
              <a:gd name="T1" fmla="*/ 102 h 204"/>
              <a:gd name="T2" fmla="*/ 184 w 185"/>
              <a:gd name="T3" fmla="*/ 122 h 204"/>
              <a:gd name="T4" fmla="*/ 171 w 185"/>
              <a:gd name="T5" fmla="*/ 159 h 204"/>
              <a:gd name="T6" fmla="*/ 145 w 185"/>
              <a:gd name="T7" fmla="*/ 187 h 204"/>
              <a:gd name="T8" fmla="*/ 112 w 185"/>
              <a:gd name="T9" fmla="*/ 202 h 204"/>
              <a:gd name="T10" fmla="*/ 93 w 185"/>
              <a:gd name="T11" fmla="*/ 204 h 204"/>
              <a:gd name="T12" fmla="*/ 73 w 185"/>
              <a:gd name="T13" fmla="*/ 202 h 204"/>
              <a:gd name="T14" fmla="*/ 40 w 185"/>
              <a:gd name="T15" fmla="*/ 187 h 204"/>
              <a:gd name="T16" fmla="*/ 14 w 185"/>
              <a:gd name="T17" fmla="*/ 159 h 204"/>
              <a:gd name="T18" fmla="*/ 1 w 185"/>
              <a:gd name="T19" fmla="*/ 122 h 204"/>
              <a:gd name="T20" fmla="*/ 0 w 185"/>
              <a:gd name="T21" fmla="*/ 102 h 204"/>
              <a:gd name="T22" fmla="*/ 1 w 185"/>
              <a:gd name="T23" fmla="*/ 81 h 204"/>
              <a:gd name="T24" fmla="*/ 14 w 185"/>
              <a:gd name="T25" fmla="*/ 44 h 204"/>
              <a:gd name="T26" fmla="*/ 40 w 185"/>
              <a:gd name="T27" fmla="*/ 17 h 204"/>
              <a:gd name="T28" fmla="*/ 73 w 185"/>
              <a:gd name="T29" fmla="*/ 1 h 204"/>
              <a:gd name="T30" fmla="*/ 93 w 185"/>
              <a:gd name="T31" fmla="*/ 0 h 204"/>
              <a:gd name="T32" fmla="*/ 112 w 185"/>
              <a:gd name="T33" fmla="*/ 1 h 204"/>
              <a:gd name="T34" fmla="*/ 145 w 185"/>
              <a:gd name="T35" fmla="*/ 17 h 204"/>
              <a:gd name="T36" fmla="*/ 171 w 185"/>
              <a:gd name="T37" fmla="*/ 44 h 204"/>
              <a:gd name="T38" fmla="*/ 184 w 185"/>
              <a:gd name="T39" fmla="*/ 81 h 204"/>
              <a:gd name="T40" fmla="*/ 185 w 185"/>
              <a:gd name="T41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5" h="204">
                <a:moveTo>
                  <a:pt x="185" y="102"/>
                </a:moveTo>
                <a:lnTo>
                  <a:pt x="184" y="122"/>
                </a:lnTo>
                <a:lnTo>
                  <a:pt x="171" y="159"/>
                </a:lnTo>
                <a:lnTo>
                  <a:pt x="145" y="187"/>
                </a:lnTo>
                <a:lnTo>
                  <a:pt x="112" y="202"/>
                </a:lnTo>
                <a:lnTo>
                  <a:pt x="93" y="204"/>
                </a:lnTo>
                <a:lnTo>
                  <a:pt x="73" y="202"/>
                </a:lnTo>
                <a:lnTo>
                  <a:pt x="40" y="187"/>
                </a:lnTo>
                <a:lnTo>
                  <a:pt x="14" y="159"/>
                </a:lnTo>
                <a:lnTo>
                  <a:pt x="1" y="122"/>
                </a:lnTo>
                <a:lnTo>
                  <a:pt x="0" y="102"/>
                </a:lnTo>
                <a:lnTo>
                  <a:pt x="1" y="81"/>
                </a:lnTo>
                <a:lnTo>
                  <a:pt x="14" y="44"/>
                </a:lnTo>
                <a:lnTo>
                  <a:pt x="40" y="17"/>
                </a:lnTo>
                <a:lnTo>
                  <a:pt x="73" y="1"/>
                </a:lnTo>
                <a:lnTo>
                  <a:pt x="93" y="0"/>
                </a:lnTo>
                <a:lnTo>
                  <a:pt x="112" y="1"/>
                </a:lnTo>
                <a:lnTo>
                  <a:pt x="145" y="17"/>
                </a:lnTo>
                <a:lnTo>
                  <a:pt x="171" y="44"/>
                </a:lnTo>
                <a:lnTo>
                  <a:pt x="184" y="81"/>
                </a:lnTo>
                <a:lnTo>
                  <a:pt x="185" y="1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2" name="Freeform 11">
            <a:extLst>
              <a:ext uri="{FF2B5EF4-FFF2-40B4-BE49-F238E27FC236}">
                <a16:creationId xmlns:a16="http://schemas.microsoft.com/office/drawing/2014/main" id="{3C100542-C826-4528-B5E8-EEB51870669F}"/>
              </a:ext>
            </a:extLst>
          </p:cNvPr>
          <p:cNvSpPr>
            <a:spLocks/>
          </p:cNvSpPr>
          <p:nvPr/>
        </p:nvSpPr>
        <p:spPr bwMode="auto">
          <a:xfrm>
            <a:off x="5951171" y="959404"/>
            <a:ext cx="25752" cy="25752"/>
          </a:xfrm>
          <a:custGeom>
            <a:avLst/>
            <a:gdLst>
              <a:gd name="T0" fmla="*/ 55 w 55"/>
              <a:gd name="T1" fmla="*/ 28 h 57"/>
              <a:gd name="T2" fmla="*/ 53 w 55"/>
              <a:gd name="T3" fmla="*/ 40 h 57"/>
              <a:gd name="T4" fmla="*/ 38 w 55"/>
              <a:gd name="T5" fmla="*/ 54 h 57"/>
              <a:gd name="T6" fmla="*/ 27 w 55"/>
              <a:gd name="T7" fmla="*/ 57 h 57"/>
              <a:gd name="T8" fmla="*/ 15 w 55"/>
              <a:gd name="T9" fmla="*/ 54 h 57"/>
              <a:gd name="T10" fmla="*/ 1 w 55"/>
              <a:gd name="T11" fmla="*/ 40 h 57"/>
              <a:gd name="T12" fmla="*/ 0 w 55"/>
              <a:gd name="T13" fmla="*/ 28 h 57"/>
              <a:gd name="T14" fmla="*/ 1 w 55"/>
              <a:gd name="T15" fmla="*/ 17 h 57"/>
              <a:gd name="T16" fmla="*/ 15 w 55"/>
              <a:gd name="T17" fmla="*/ 2 h 57"/>
              <a:gd name="T18" fmla="*/ 27 w 55"/>
              <a:gd name="T19" fmla="*/ 0 h 57"/>
              <a:gd name="T20" fmla="*/ 38 w 55"/>
              <a:gd name="T21" fmla="*/ 2 h 57"/>
              <a:gd name="T22" fmla="*/ 53 w 55"/>
              <a:gd name="T23" fmla="*/ 17 h 57"/>
              <a:gd name="T24" fmla="*/ 55 w 55"/>
              <a:gd name="T25" fmla="*/ 28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5" h="57">
                <a:moveTo>
                  <a:pt x="55" y="28"/>
                </a:moveTo>
                <a:lnTo>
                  <a:pt x="53" y="40"/>
                </a:lnTo>
                <a:lnTo>
                  <a:pt x="38" y="54"/>
                </a:lnTo>
                <a:lnTo>
                  <a:pt x="27" y="57"/>
                </a:lnTo>
                <a:lnTo>
                  <a:pt x="15" y="54"/>
                </a:lnTo>
                <a:lnTo>
                  <a:pt x="1" y="40"/>
                </a:lnTo>
                <a:lnTo>
                  <a:pt x="0" y="28"/>
                </a:lnTo>
                <a:lnTo>
                  <a:pt x="1" y="17"/>
                </a:lnTo>
                <a:lnTo>
                  <a:pt x="15" y="2"/>
                </a:lnTo>
                <a:lnTo>
                  <a:pt x="27" y="0"/>
                </a:lnTo>
                <a:lnTo>
                  <a:pt x="38" y="2"/>
                </a:lnTo>
                <a:lnTo>
                  <a:pt x="53" y="17"/>
                </a:lnTo>
                <a:lnTo>
                  <a:pt x="55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3" name="Freeform 12">
            <a:extLst>
              <a:ext uri="{FF2B5EF4-FFF2-40B4-BE49-F238E27FC236}">
                <a16:creationId xmlns:a16="http://schemas.microsoft.com/office/drawing/2014/main" id="{AC5E28E3-10BF-4C34-9CFC-0410C9953E00}"/>
              </a:ext>
            </a:extLst>
          </p:cNvPr>
          <p:cNvSpPr>
            <a:spLocks/>
          </p:cNvSpPr>
          <p:nvPr/>
        </p:nvSpPr>
        <p:spPr bwMode="auto">
          <a:xfrm>
            <a:off x="5867159" y="880205"/>
            <a:ext cx="205746" cy="86688"/>
          </a:xfrm>
          <a:custGeom>
            <a:avLst/>
            <a:gdLst>
              <a:gd name="T0" fmla="*/ 9 w 306"/>
              <a:gd name="T1" fmla="*/ 121 h 132"/>
              <a:gd name="T2" fmla="*/ 18 w 306"/>
              <a:gd name="T3" fmla="*/ 124 h 132"/>
              <a:gd name="T4" fmla="*/ 37 w 306"/>
              <a:gd name="T5" fmla="*/ 123 h 132"/>
              <a:gd name="T6" fmla="*/ 73 w 306"/>
              <a:gd name="T7" fmla="*/ 112 h 132"/>
              <a:gd name="T8" fmla="*/ 120 w 306"/>
              <a:gd name="T9" fmla="*/ 99 h 132"/>
              <a:gd name="T10" fmla="*/ 159 w 306"/>
              <a:gd name="T11" fmla="*/ 95 h 132"/>
              <a:gd name="T12" fmla="*/ 204 w 306"/>
              <a:gd name="T13" fmla="*/ 100 h 132"/>
              <a:gd name="T14" fmla="*/ 257 w 306"/>
              <a:gd name="T15" fmla="*/ 116 h 132"/>
              <a:gd name="T16" fmla="*/ 286 w 306"/>
              <a:gd name="T17" fmla="*/ 131 h 132"/>
              <a:gd name="T18" fmla="*/ 292 w 306"/>
              <a:gd name="T19" fmla="*/ 132 h 132"/>
              <a:gd name="T20" fmla="*/ 300 w 306"/>
              <a:gd name="T21" fmla="*/ 124 h 132"/>
              <a:gd name="T22" fmla="*/ 306 w 306"/>
              <a:gd name="T23" fmla="*/ 107 h 132"/>
              <a:gd name="T24" fmla="*/ 303 w 306"/>
              <a:gd name="T25" fmla="*/ 83 h 132"/>
              <a:gd name="T26" fmla="*/ 293 w 306"/>
              <a:gd name="T27" fmla="*/ 57 h 132"/>
              <a:gd name="T28" fmla="*/ 273 w 306"/>
              <a:gd name="T29" fmla="*/ 32 h 132"/>
              <a:gd name="T30" fmla="*/ 239 w 306"/>
              <a:gd name="T31" fmla="*/ 12 h 132"/>
              <a:gd name="T32" fmla="*/ 191 w 306"/>
              <a:gd name="T33" fmla="*/ 1 h 132"/>
              <a:gd name="T34" fmla="*/ 160 w 306"/>
              <a:gd name="T35" fmla="*/ 0 h 132"/>
              <a:gd name="T36" fmla="*/ 133 w 306"/>
              <a:gd name="T37" fmla="*/ 0 h 132"/>
              <a:gd name="T38" fmla="*/ 87 w 306"/>
              <a:gd name="T39" fmla="*/ 9 h 132"/>
              <a:gd name="T40" fmla="*/ 52 w 306"/>
              <a:gd name="T41" fmla="*/ 25 h 132"/>
              <a:gd name="T42" fmla="*/ 27 w 306"/>
              <a:gd name="T43" fmla="*/ 45 h 132"/>
              <a:gd name="T44" fmla="*/ 10 w 306"/>
              <a:gd name="T45" fmla="*/ 66 h 132"/>
              <a:gd name="T46" fmla="*/ 2 w 306"/>
              <a:gd name="T47" fmla="*/ 87 h 132"/>
              <a:gd name="T48" fmla="*/ 0 w 306"/>
              <a:gd name="T49" fmla="*/ 105 h 132"/>
              <a:gd name="T50" fmla="*/ 5 w 306"/>
              <a:gd name="T51" fmla="*/ 119 h 132"/>
              <a:gd name="T52" fmla="*/ 9 w 306"/>
              <a:gd name="T53" fmla="*/ 121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06" h="132">
                <a:moveTo>
                  <a:pt x="9" y="121"/>
                </a:moveTo>
                <a:lnTo>
                  <a:pt x="18" y="124"/>
                </a:lnTo>
                <a:lnTo>
                  <a:pt x="37" y="123"/>
                </a:lnTo>
                <a:lnTo>
                  <a:pt x="73" y="112"/>
                </a:lnTo>
                <a:lnTo>
                  <a:pt x="120" y="99"/>
                </a:lnTo>
                <a:lnTo>
                  <a:pt x="159" y="95"/>
                </a:lnTo>
                <a:lnTo>
                  <a:pt x="204" y="100"/>
                </a:lnTo>
                <a:lnTo>
                  <a:pt x="257" y="116"/>
                </a:lnTo>
                <a:lnTo>
                  <a:pt x="286" y="131"/>
                </a:lnTo>
                <a:lnTo>
                  <a:pt x="292" y="132"/>
                </a:lnTo>
                <a:lnTo>
                  <a:pt x="300" y="124"/>
                </a:lnTo>
                <a:lnTo>
                  <a:pt x="306" y="107"/>
                </a:lnTo>
                <a:lnTo>
                  <a:pt x="303" y="83"/>
                </a:lnTo>
                <a:lnTo>
                  <a:pt x="293" y="57"/>
                </a:lnTo>
                <a:lnTo>
                  <a:pt x="273" y="32"/>
                </a:lnTo>
                <a:lnTo>
                  <a:pt x="239" y="12"/>
                </a:lnTo>
                <a:lnTo>
                  <a:pt x="191" y="1"/>
                </a:lnTo>
                <a:lnTo>
                  <a:pt x="160" y="0"/>
                </a:lnTo>
                <a:lnTo>
                  <a:pt x="133" y="0"/>
                </a:lnTo>
                <a:lnTo>
                  <a:pt x="87" y="9"/>
                </a:lnTo>
                <a:lnTo>
                  <a:pt x="52" y="25"/>
                </a:lnTo>
                <a:lnTo>
                  <a:pt x="27" y="45"/>
                </a:lnTo>
                <a:lnTo>
                  <a:pt x="10" y="66"/>
                </a:lnTo>
                <a:lnTo>
                  <a:pt x="2" y="87"/>
                </a:lnTo>
                <a:lnTo>
                  <a:pt x="0" y="105"/>
                </a:lnTo>
                <a:lnTo>
                  <a:pt x="5" y="119"/>
                </a:lnTo>
                <a:lnTo>
                  <a:pt x="9" y="1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6" name="Freeform 13">
            <a:extLst>
              <a:ext uri="{FF2B5EF4-FFF2-40B4-BE49-F238E27FC236}">
                <a16:creationId xmlns:a16="http://schemas.microsoft.com/office/drawing/2014/main" id="{87B08F25-1E89-4306-8E33-F5141DEFC088}"/>
              </a:ext>
            </a:extLst>
          </p:cNvPr>
          <p:cNvSpPr>
            <a:spLocks/>
          </p:cNvSpPr>
          <p:nvPr/>
        </p:nvSpPr>
        <p:spPr bwMode="auto">
          <a:xfrm>
            <a:off x="6219729" y="946528"/>
            <a:ext cx="84614" cy="93810"/>
          </a:xfrm>
          <a:custGeom>
            <a:avLst/>
            <a:gdLst>
              <a:gd name="T0" fmla="*/ 185 w 185"/>
              <a:gd name="T1" fmla="*/ 102 h 204"/>
              <a:gd name="T2" fmla="*/ 184 w 185"/>
              <a:gd name="T3" fmla="*/ 122 h 204"/>
              <a:gd name="T4" fmla="*/ 170 w 185"/>
              <a:gd name="T5" fmla="*/ 159 h 204"/>
              <a:gd name="T6" fmla="*/ 144 w 185"/>
              <a:gd name="T7" fmla="*/ 187 h 204"/>
              <a:gd name="T8" fmla="*/ 112 w 185"/>
              <a:gd name="T9" fmla="*/ 202 h 204"/>
              <a:gd name="T10" fmla="*/ 92 w 185"/>
              <a:gd name="T11" fmla="*/ 204 h 204"/>
              <a:gd name="T12" fmla="*/ 73 w 185"/>
              <a:gd name="T13" fmla="*/ 202 h 204"/>
              <a:gd name="T14" fmla="*/ 40 w 185"/>
              <a:gd name="T15" fmla="*/ 187 h 204"/>
              <a:gd name="T16" fmla="*/ 14 w 185"/>
              <a:gd name="T17" fmla="*/ 159 h 204"/>
              <a:gd name="T18" fmla="*/ 1 w 185"/>
              <a:gd name="T19" fmla="*/ 122 h 204"/>
              <a:gd name="T20" fmla="*/ 0 w 185"/>
              <a:gd name="T21" fmla="*/ 102 h 204"/>
              <a:gd name="T22" fmla="*/ 1 w 185"/>
              <a:gd name="T23" fmla="*/ 81 h 204"/>
              <a:gd name="T24" fmla="*/ 14 w 185"/>
              <a:gd name="T25" fmla="*/ 44 h 204"/>
              <a:gd name="T26" fmla="*/ 40 w 185"/>
              <a:gd name="T27" fmla="*/ 17 h 204"/>
              <a:gd name="T28" fmla="*/ 73 w 185"/>
              <a:gd name="T29" fmla="*/ 1 h 204"/>
              <a:gd name="T30" fmla="*/ 92 w 185"/>
              <a:gd name="T31" fmla="*/ 0 h 204"/>
              <a:gd name="T32" fmla="*/ 112 w 185"/>
              <a:gd name="T33" fmla="*/ 1 h 204"/>
              <a:gd name="T34" fmla="*/ 144 w 185"/>
              <a:gd name="T35" fmla="*/ 17 h 204"/>
              <a:gd name="T36" fmla="*/ 170 w 185"/>
              <a:gd name="T37" fmla="*/ 44 h 204"/>
              <a:gd name="T38" fmla="*/ 184 w 185"/>
              <a:gd name="T39" fmla="*/ 81 h 204"/>
              <a:gd name="T40" fmla="*/ 185 w 185"/>
              <a:gd name="T41" fmla="*/ 102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85" h="204">
                <a:moveTo>
                  <a:pt x="185" y="102"/>
                </a:moveTo>
                <a:lnTo>
                  <a:pt x="184" y="122"/>
                </a:lnTo>
                <a:lnTo>
                  <a:pt x="170" y="159"/>
                </a:lnTo>
                <a:lnTo>
                  <a:pt x="144" y="187"/>
                </a:lnTo>
                <a:lnTo>
                  <a:pt x="112" y="202"/>
                </a:lnTo>
                <a:lnTo>
                  <a:pt x="92" y="204"/>
                </a:lnTo>
                <a:lnTo>
                  <a:pt x="73" y="202"/>
                </a:lnTo>
                <a:lnTo>
                  <a:pt x="40" y="187"/>
                </a:lnTo>
                <a:lnTo>
                  <a:pt x="14" y="159"/>
                </a:lnTo>
                <a:lnTo>
                  <a:pt x="1" y="122"/>
                </a:lnTo>
                <a:lnTo>
                  <a:pt x="0" y="102"/>
                </a:lnTo>
                <a:lnTo>
                  <a:pt x="1" y="81"/>
                </a:lnTo>
                <a:lnTo>
                  <a:pt x="14" y="44"/>
                </a:lnTo>
                <a:lnTo>
                  <a:pt x="40" y="17"/>
                </a:lnTo>
                <a:lnTo>
                  <a:pt x="73" y="1"/>
                </a:lnTo>
                <a:lnTo>
                  <a:pt x="92" y="0"/>
                </a:lnTo>
                <a:lnTo>
                  <a:pt x="112" y="1"/>
                </a:lnTo>
                <a:lnTo>
                  <a:pt x="144" y="17"/>
                </a:lnTo>
                <a:lnTo>
                  <a:pt x="170" y="44"/>
                </a:lnTo>
                <a:lnTo>
                  <a:pt x="184" y="81"/>
                </a:lnTo>
                <a:lnTo>
                  <a:pt x="185" y="102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8" name="Freeform 14">
            <a:extLst>
              <a:ext uri="{FF2B5EF4-FFF2-40B4-BE49-F238E27FC236}">
                <a16:creationId xmlns:a16="http://schemas.microsoft.com/office/drawing/2014/main" id="{A944A49C-3102-440B-99DB-4EF372543172}"/>
              </a:ext>
            </a:extLst>
          </p:cNvPr>
          <p:cNvSpPr>
            <a:spLocks/>
          </p:cNvSpPr>
          <p:nvPr/>
        </p:nvSpPr>
        <p:spPr bwMode="auto">
          <a:xfrm>
            <a:off x="6252838" y="959404"/>
            <a:ext cx="25752" cy="25752"/>
          </a:xfrm>
          <a:custGeom>
            <a:avLst/>
            <a:gdLst>
              <a:gd name="T0" fmla="*/ 57 w 57"/>
              <a:gd name="T1" fmla="*/ 28 h 57"/>
              <a:gd name="T2" fmla="*/ 55 w 57"/>
              <a:gd name="T3" fmla="*/ 40 h 57"/>
              <a:gd name="T4" fmla="*/ 40 w 57"/>
              <a:gd name="T5" fmla="*/ 54 h 57"/>
              <a:gd name="T6" fmla="*/ 29 w 57"/>
              <a:gd name="T7" fmla="*/ 57 h 57"/>
              <a:gd name="T8" fmla="*/ 17 w 57"/>
              <a:gd name="T9" fmla="*/ 54 h 57"/>
              <a:gd name="T10" fmla="*/ 3 w 57"/>
              <a:gd name="T11" fmla="*/ 40 h 57"/>
              <a:gd name="T12" fmla="*/ 0 w 57"/>
              <a:gd name="T13" fmla="*/ 28 h 57"/>
              <a:gd name="T14" fmla="*/ 3 w 57"/>
              <a:gd name="T15" fmla="*/ 17 h 57"/>
              <a:gd name="T16" fmla="*/ 17 w 57"/>
              <a:gd name="T17" fmla="*/ 2 h 57"/>
              <a:gd name="T18" fmla="*/ 29 w 57"/>
              <a:gd name="T19" fmla="*/ 0 h 57"/>
              <a:gd name="T20" fmla="*/ 40 w 57"/>
              <a:gd name="T21" fmla="*/ 2 h 57"/>
              <a:gd name="T22" fmla="*/ 55 w 57"/>
              <a:gd name="T23" fmla="*/ 17 h 57"/>
              <a:gd name="T24" fmla="*/ 57 w 57"/>
              <a:gd name="T25" fmla="*/ 28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7" h="57">
                <a:moveTo>
                  <a:pt x="57" y="28"/>
                </a:moveTo>
                <a:lnTo>
                  <a:pt x="55" y="40"/>
                </a:lnTo>
                <a:lnTo>
                  <a:pt x="40" y="54"/>
                </a:lnTo>
                <a:lnTo>
                  <a:pt x="29" y="57"/>
                </a:lnTo>
                <a:lnTo>
                  <a:pt x="17" y="54"/>
                </a:lnTo>
                <a:lnTo>
                  <a:pt x="3" y="40"/>
                </a:lnTo>
                <a:lnTo>
                  <a:pt x="0" y="28"/>
                </a:lnTo>
                <a:lnTo>
                  <a:pt x="3" y="17"/>
                </a:lnTo>
                <a:lnTo>
                  <a:pt x="17" y="2"/>
                </a:lnTo>
                <a:lnTo>
                  <a:pt x="29" y="0"/>
                </a:lnTo>
                <a:lnTo>
                  <a:pt x="40" y="2"/>
                </a:lnTo>
                <a:lnTo>
                  <a:pt x="55" y="17"/>
                </a:lnTo>
                <a:lnTo>
                  <a:pt x="57" y="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9" name="Freeform 15">
            <a:extLst>
              <a:ext uri="{FF2B5EF4-FFF2-40B4-BE49-F238E27FC236}">
                <a16:creationId xmlns:a16="http://schemas.microsoft.com/office/drawing/2014/main" id="{3F618F21-A926-4C62-A338-679F8E64BF12}"/>
              </a:ext>
            </a:extLst>
          </p:cNvPr>
          <p:cNvSpPr>
            <a:spLocks/>
          </p:cNvSpPr>
          <p:nvPr/>
        </p:nvSpPr>
        <p:spPr bwMode="auto">
          <a:xfrm>
            <a:off x="6168095" y="887219"/>
            <a:ext cx="178165" cy="78313"/>
          </a:xfrm>
          <a:custGeom>
            <a:avLst/>
            <a:gdLst>
              <a:gd name="T0" fmla="*/ 295 w 304"/>
              <a:gd name="T1" fmla="*/ 121 h 132"/>
              <a:gd name="T2" fmla="*/ 287 w 304"/>
              <a:gd name="T3" fmla="*/ 124 h 132"/>
              <a:gd name="T4" fmla="*/ 268 w 304"/>
              <a:gd name="T5" fmla="*/ 123 h 132"/>
              <a:gd name="T6" fmla="*/ 232 w 304"/>
              <a:gd name="T7" fmla="*/ 112 h 132"/>
              <a:gd name="T8" fmla="*/ 184 w 304"/>
              <a:gd name="T9" fmla="*/ 99 h 132"/>
              <a:gd name="T10" fmla="*/ 146 w 304"/>
              <a:gd name="T11" fmla="*/ 95 h 132"/>
              <a:gd name="T12" fmla="*/ 102 w 304"/>
              <a:gd name="T13" fmla="*/ 100 h 132"/>
              <a:gd name="T14" fmla="*/ 49 w 304"/>
              <a:gd name="T15" fmla="*/ 116 h 132"/>
              <a:gd name="T16" fmla="*/ 19 w 304"/>
              <a:gd name="T17" fmla="*/ 131 h 132"/>
              <a:gd name="T18" fmla="*/ 13 w 304"/>
              <a:gd name="T19" fmla="*/ 132 h 132"/>
              <a:gd name="T20" fmla="*/ 4 w 304"/>
              <a:gd name="T21" fmla="*/ 124 h 132"/>
              <a:gd name="T22" fmla="*/ 0 w 304"/>
              <a:gd name="T23" fmla="*/ 107 h 132"/>
              <a:gd name="T24" fmla="*/ 2 w 304"/>
              <a:gd name="T25" fmla="*/ 83 h 132"/>
              <a:gd name="T26" fmla="*/ 12 w 304"/>
              <a:gd name="T27" fmla="*/ 57 h 132"/>
              <a:gd name="T28" fmla="*/ 33 w 304"/>
              <a:gd name="T29" fmla="*/ 32 h 132"/>
              <a:gd name="T30" fmla="*/ 67 w 304"/>
              <a:gd name="T31" fmla="*/ 12 h 132"/>
              <a:gd name="T32" fmla="*/ 114 w 304"/>
              <a:gd name="T33" fmla="*/ 1 h 132"/>
              <a:gd name="T34" fmla="*/ 146 w 304"/>
              <a:gd name="T35" fmla="*/ 0 h 132"/>
              <a:gd name="T36" fmla="*/ 173 w 304"/>
              <a:gd name="T37" fmla="*/ 0 h 132"/>
              <a:gd name="T38" fmla="*/ 218 w 304"/>
              <a:gd name="T39" fmla="*/ 9 h 132"/>
              <a:gd name="T40" fmla="*/ 252 w 304"/>
              <a:gd name="T41" fmla="*/ 25 h 132"/>
              <a:gd name="T42" fmla="*/ 278 w 304"/>
              <a:gd name="T43" fmla="*/ 45 h 132"/>
              <a:gd name="T44" fmla="*/ 294 w 304"/>
              <a:gd name="T45" fmla="*/ 66 h 132"/>
              <a:gd name="T46" fmla="*/ 303 w 304"/>
              <a:gd name="T47" fmla="*/ 87 h 132"/>
              <a:gd name="T48" fmla="*/ 304 w 304"/>
              <a:gd name="T49" fmla="*/ 105 h 132"/>
              <a:gd name="T50" fmla="*/ 300 w 304"/>
              <a:gd name="T51" fmla="*/ 119 h 132"/>
              <a:gd name="T52" fmla="*/ 295 w 304"/>
              <a:gd name="T53" fmla="*/ 121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04" h="132">
                <a:moveTo>
                  <a:pt x="295" y="121"/>
                </a:moveTo>
                <a:lnTo>
                  <a:pt x="287" y="124"/>
                </a:lnTo>
                <a:lnTo>
                  <a:pt x="268" y="123"/>
                </a:lnTo>
                <a:lnTo>
                  <a:pt x="232" y="112"/>
                </a:lnTo>
                <a:lnTo>
                  <a:pt x="184" y="99"/>
                </a:lnTo>
                <a:lnTo>
                  <a:pt x="146" y="95"/>
                </a:lnTo>
                <a:lnTo>
                  <a:pt x="102" y="100"/>
                </a:lnTo>
                <a:lnTo>
                  <a:pt x="49" y="116"/>
                </a:lnTo>
                <a:lnTo>
                  <a:pt x="19" y="131"/>
                </a:lnTo>
                <a:lnTo>
                  <a:pt x="13" y="132"/>
                </a:lnTo>
                <a:lnTo>
                  <a:pt x="4" y="124"/>
                </a:lnTo>
                <a:lnTo>
                  <a:pt x="0" y="107"/>
                </a:lnTo>
                <a:lnTo>
                  <a:pt x="2" y="83"/>
                </a:lnTo>
                <a:lnTo>
                  <a:pt x="12" y="57"/>
                </a:lnTo>
                <a:lnTo>
                  <a:pt x="33" y="32"/>
                </a:lnTo>
                <a:lnTo>
                  <a:pt x="67" y="12"/>
                </a:lnTo>
                <a:lnTo>
                  <a:pt x="114" y="1"/>
                </a:lnTo>
                <a:lnTo>
                  <a:pt x="146" y="0"/>
                </a:lnTo>
                <a:lnTo>
                  <a:pt x="173" y="0"/>
                </a:lnTo>
                <a:lnTo>
                  <a:pt x="218" y="9"/>
                </a:lnTo>
                <a:lnTo>
                  <a:pt x="252" y="25"/>
                </a:lnTo>
                <a:lnTo>
                  <a:pt x="278" y="45"/>
                </a:lnTo>
                <a:lnTo>
                  <a:pt x="294" y="66"/>
                </a:lnTo>
                <a:lnTo>
                  <a:pt x="303" y="87"/>
                </a:lnTo>
                <a:lnTo>
                  <a:pt x="304" y="105"/>
                </a:lnTo>
                <a:lnTo>
                  <a:pt x="300" y="119"/>
                </a:lnTo>
                <a:lnTo>
                  <a:pt x="295" y="12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0" name="Freeform 16">
            <a:extLst>
              <a:ext uri="{FF2B5EF4-FFF2-40B4-BE49-F238E27FC236}">
                <a16:creationId xmlns:a16="http://schemas.microsoft.com/office/drawing/2014/main" id="{77A07EAB-A487-4CD7-80D3-90774DB66EBD}"/>
              </a:ext>
            </a:extLst>
          </p:cNvPr>
          <p:cNvSpPr>
            <a:spLocks/>
          </p:cNvSpPr>
          <p:nvPr/>
        </p:nvSpPr>
        <p:spPr bwMode="auto">
          <a:xfrm>
            <a:off x="6107523" y="1136505"/>
            <a:ext cx="45719" cy="45719"/>
          </a:xfrm>
          <a:custGeom>
            <a:avLst/>
            <a:gdLst>
              <a:gd name="T0" fmla="*/ 147 w 295"/>
              <a:gd name="T1" fmla="*/ 46 h 107"/>
              <a:gd name="T2" fmla="*/ 114 w 295"/>
              <a:gd name="T3" fmla="*/ 43 h 107"/>
              <a:gd name="T4" fmla="*/ 60 w 295"/>
              <a:gd name="T5" fmla="*/ 25 h 107"/>
              <a:gd name="T6" fmla="*/ 22 w 295"/>
              <a:gd name="T7" fmla="*/ 6 h 107"/>
              <a:gd name="T8" fmla="*/ 6 w 295"/>
              <a:gd name="T9" fmla="*/ 0 h 107"/>
              <a:gd name="T10" fmla="*/ 0 w 295"/>
              <a:gd name="T11" fmla="*/ 5 h 107"/>
              <a:gd name="T12" fmla="*/ 0 w 295"/>
              <a:gd name="T13" fmla="*/ 11 h 107"/>
              <a:gd name="T14" fmla="*/ 1 w 295"/>
              <a:gd name="T15" fmla="*/ 23 h 107"/>
              <a:gd name="T16" fmla="*/ 14 w 295"/>
              <a:gd name="T17" fmla="*/ 56 h 107"/>
              <a:gd name="T18" fmla="*/ 37 w 295"/>
              <a:gd name="T19" fmla="*/ 79 h 107"/>
              <a:gd name="T20" fmla="*/ 60 w 295"/>
              <a:gd name="T21" fmla="*/ 91 h 107"/>
              <a:gd name="T22" fmla="*/ 88 w 295"/>
              <a:gd name="T23" fmla="*/ 101 h 107"/>
              <a:gd name="T24" fmla="*/ 126 w 295"/>
              <a:gd name="T25" fmla="*/ 106 h 107"/>
              <a:gd name="T26" fmla="*/ 147 w 295"/>
              <a:gd name="T27" fmla="*/ 107 h 107"/>
              <a:gd name="T28" fmla="*/ 170 w 295"/>
              <a:gd name="T29" fmla="*/ 106 h 107"/>
              <a:gd name="T30" fmla="*/ 206 w 295"/>
              <a:gd name="T31" fmla="*/ 101 h 107"/>
              <a:gd name="T32" fmla="*/ 235 w 295"/>
              <a:gd name="T33" fmla="*/ 91 h 107"/>
              <a:gd name="T34" fmla="*/ 258 w 295"/>
              <a:gd name="T35" fmla="*/ 79 h 107"/>
              <a:gd name="T36" fmla="*/ 281 w 295"/>
              <a:gd name="T37" fmla="*/ 56 h 107"/>
              <a:gd name="T38" fmla="*/ 294 w 295"/>
              <a:gd name="T39" fmla="*/ 23 h 107"/>
              <a:gd name="T40" fmla="*/ 295 w 295"/>
              <a:gd name="T41" fmla="*/ 11 h 107"/>
              <a:gd name="T42" fmla="*/ 294 w 295"/>
              <a:gd name="T43" fmla="*/ 5 h 107"/>
              <a:gd name="T44" fmla="*/ 290 w 295"/>
              <a:gd name="T45" fmla="*/ 0 h 107"/>
              <a:gd name="T46" fmla="*/ 274 w 295"/>
              <a:gd name="T47" fmla="*/ 6 h 107"/>
              <a:gd name="T48" fmla="*/ 235 w 295"/>
              <a:gd name="T49" fmla="*/ 25 h 107"/>
              <a:gd name="T50" fmla="*/ 181 w 295"/>
              <a:gd name="T51" fmla="*/ 43 h 107"/>
              <a:gd name="T52" fmla="*/ 147 w 295"/>
              <a:gd name="T53" fmla="*/ 46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95" h="107">
                <a:moveTo>
                  <a:pt x="147" y="46"/>
                </a:moveTo>
                <a:lnTo>
                  <a:pt x="114" y="43"/>
                </a:lnTo>
                <a:lnTo>
                  <a:pt x="60" y="25"/>
                </a:lnTo>
                <a:lnTo>
                  <a:pt x="22" y="6"/>
                </a:lnTo>
                <a:lnTo>
                  <a:pt x="6" y="0"/>
                </a:lnTo>
                <a:lnTo>
                  <a:pt x="0" y="5"/>
                </a:lnTo>
                <a:lnTo>
                  <a:pt x="0" y="11"/>
                </a:lnTo>
                <a:lnTo>
                  <a:pt x="1" y="23"/>
                </a:lnTo>
                <a:lnTo>
                  <a:pt x="14" y="56"/>
                </a:lnTo>
                <a:lnTo>
                  <a:pt x="37" y="79"/>
                </a:lnTo>
                <a:lnTo>
                  <a:pt x="60" y="91"/>
                </a:lnTo>
                <a:lnTo>
                  <a:pt x="88" y="101"/>
                </a:lnTo>
                <a:lnTo>
                  <a:pt x="126" y="106"/>
                </a:lnTo>
                <a:lnTo>
                  <a:pt x="147" y="107"/>
                </a:lnTo>
                <a:lnTo>
                  <a:pt x="170" y="106"/>
                </a:lnTo>
                <a:lnTo>
                  <a:pt x="206" y="101"/>
                </a:lnTo>
                <a:lnTo>
                  <a:pt x="235" y="91"/>
                </a:lnTo>
                <a:lnTo>
                  <a:pt x="258" y="79"/>
                </a:lnTo>
                <a:lnTo>
                  <a:pt x="281" y="56"/>
                </a:lnTo>
                <a:lnTo>
                  <a:pt x="294" y="23"/>
                </a:lnTo>
                <a:lnTo>
                  <a:pt x="295" y="11"/>
                </a:lnTo>
                <a:lnTo>
                  <a:pt x="294" y="5"/>
                </a:lnTo>
                <a:lnTo>
                  <a:pt x="290" y="0"/>
                </a:lnTo>
                <a:lnTo>
                  <a:pt x="274" y="6"/>
                </a:lnTo>
                <a:lnTo>
                  <a:pt x="235" y="25"/>
                </a:lnTo>
                <a:lnTo>
                  <a:pt x="181" y="43"/>
                </a:lnTo>
                <a:lnTo>
                  <a:pt x="147" y="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2" name="Freeform 17">
            <a:extLst>
              <a:ext uri="{FF2B5EF4-FFF2-40B4-BE49-F238E27FC236}">
                <a16:creationId xmlns:a16="http://schemas.microsoft.com/office/drawing/2014/main" id="{11482A0E-70F1-4694-B5E4-C07E59CAA099}"/>
              </a:ext>
            </a:extLst>
          </p:cNvPr>
          <p:cNvSpPr>
            <a:spLocks/>
          </p:cNvSpPr>
          <p:nvPr/>
        </p:nvSpPr>
        <p:spPr bwMode="auto">
          <a:xfrm>
            <a:off x="6107523" y="1292338"/>
            <a:ext cx="45986" cy="16555"/>
          </a:xfrm>
          <a:custGeom>
            <a:avLst/>
            <a:gdLst>
              <a:gd name="T0" fmla="*/ 51 w 102"/>
              <a:gd name="T1" fmla="*/ 15 h 36"/>
              <a:gd name="T2" fmla="*/ 30 w 102"/>
              <a:gd name="T3" fmla="*/ 12 h 36"/>
              <a:gd name="T4" fmla="*/ 8 w 102"/>
              <a:gd name="T5" fmla="*/ 1 h 36"/>
              <a:gd name="T6" fmla="*/ 1 w 102"/>
              <a:gd name="T7" fmla="*/ 0 h 36"/>
              <a:gd name="T8" fmla="*/ 0 w 102"/>
              <a:gd name="T9" fmla="*/ 2 h 36"/>
              <a:gd name="T10" fmla="*/ 1 w 102"/>
              <a:gd name="T11" fmla="*/ 12 h 36"/>
              <a:gd name="T12" fmla="*/ 17 w 102"/>
              <a:gd name="T13" fmla="*/ 28 h 36"/>
              <a:gd name="T14" fmla="*/ 37 w 102"/>
              <a:gd name="T15" fmla="*/ 35 h 36"/>
              <a:gd name="T16" fmla="*/ 51 w 102"/>
              <a:gd name="T17" fmla="*/ 36 h 36"/>
              <a:gd name="T18" fmla="*/ 66 w 102"/>
              <a:gd name="T19" fmla="*/ 35 h 36"/>
              <a:gd name="T20" fmla="*/ 86 w 102"/>
              <a:gd name="T21" fmla="*/ 28 h 36"/>
              <a:gd name="T22" fmla="*/ 101 w 102"/>
              <a:gd name="T23" fmla="*/ 12 h 36"/>
              <a:gd name="T24" fmla="*/ 102 w 102"/>
              <a:gd name="T25" fmla="*/ 2 h 36"/>
              <a:gd name="T26" fmla="*/ 102 w 102"/>
              <a:gd name="T27" fmla="*/ 0 h 36"/>
              <a:gd name="T28" fmla="*/ 95 w 102"/>
              <a:gd name="T29" fmla="*/ 1 h 36"/>
              <a:gd name="T30" fmla="*/ 74 w 102"/>
              <a:gd name="T31" fmla="*/ 12 h 36"/>
              <a:gd name="T32" fmla="*/ 51 w 102"/>
              <a:gd name="T33" fmla="*/ 15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2" h="36">
                <a:moveTo>
                  <a:pt x="51" y="15"/>
                </a:moveTo>
                <a:lnTo>
                  <a:pt x="30" y="12"/>
                </a:lnTo>
                <a:lnTo>
                  <a:pt x="8" y="1"/>
                </a:lnTo>
                <a:lnTo>
                  <a:pt x="1" y="0"/>
                </a:lnTo>
                <a:lnTo>
                  <a:pt x="0" y="2"/>
                </a:lnTo>
                <a:lnTo>
                  <a:pt x="1" y="12"/>
                </a:lnTo>
                <a:lnTo>
                  <a:pt x="17" y="28"/>
                </a:lnTo>
                <a:lnTo>
                  <a:pt x="37" y="35"/>
                </a:lnTo>
                <a:lnTo>
                  <a:pt x="51" y="36"/>
                </a:lnTo>
                <a:lnTo>
                  <a:pt x="66" y="35"/>
                </a:lnTo>
                <a:lnTo>
                  <a:pt x="86" y="28"/>
                </a:lnTo>
                <a:lnTo>
                  <a:pt x="101" y="12"/>
                </a:lnTo>
                <a:lnTo>
                  <a:pt x="102" y="2"/>
                </a:lnTo>
                <a:lnTo>
                  <a:pt x="102" y="0"/>
                </a:lnTo>
                <a:lnTo>
                  <a:pt x="95" y="1"/>
                </a:lnTo>
                <a:lnTo>
                  <a:pt x="74" y="12"/>
                </a:lnTo>
                <a:lnTo>
                  <a:pt x="51" y="1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3" name="Freeform 18">
            <a:extLst>
              <a:ext uri="{FF2B5EF4-FFF2-40B4-BE49-F238E27FC236}">
                <a16:creationId xmlns:a16="http://schemas.microsoft.com/office/drawing/2014/main" id="{1C973BA3-A81D-4414-8F9B-23359C1880B8}"/>
              </a:ext>
            </a:extLst>
          </p:cNvPr>
          <p:cNvSpPr>
            <a:spLocks/>
          </p:cNvSpPr>
          <p:nvPr/>
        </p:nvSpPr>
        <p:spPr bwMode="auto">
          <a:xfrm>
            <a:off x="6022909" y="1237156"/>
            <a:ext cx="215214" cy="36788"/>
          </a:xfrm>
          <a:custGeom>
            <a:avLst/>
            <a:gdLst>
              <a:gd name="T0" fmla="*/ 233 w 467"/>
              <a:gd name="T1" fmla="*/ 48 h 78"/>
              <a:gd name="T2" fmla="*/ 181 w 467"/>
              <a:gd name="T3" fmla="*/ 46 h 78"/>
              <a:gd name="T4" fmla="*/ 94 w 467"/>
              <a:gd name="T5" fmla="*/ 31 h 78"/>
              <a:gd name="T6" fmla="*/ 34 w 467"/>
              <a:gd name="T7" fmla="*/ 10 h 78"/>
              <a:gd name="T8" fmla="*/ 2 w 467"/>
              <a:gd name="T9" fmla="*/ 0 h 78"/>
              <a:gd name="T10" fmla="*/ 0 w 467"/>
              <a:gd name="T11" fmla="*/ 3 h 78"/>
              <a:gd name="T12" fmla="*/ 1 w 467"/>
              <a:gd name="T13" fmla="*/ 10 h 78"/>
              <a:gd name="T14" fmla="*/ 22 w 467"/>
              <a:gd name="T15" fmla="*/ 34 h 78"/>
              <a:gd name="T16" fmla="*/ 74 w 467"/>
              <a:gd name="T17" fmla="*/ 59 h 78"/>
              <a:gd name="T18" fmla="*/ 140 w 467"/>
              <a:gd name="T19" fmla="*/ 72 h 78"/>
              <a:gd name="T20" fmla="*/ 199 w 467"/>
              <a:gd name="T21" fmla="*/ 77 h 78"/>
              <a:gd name="T22" fmla="*/ 233 w 467"/>
              <a:gd name="T23" fmla="*/ 78 h 78"/>
              <a:gd name="T24" fmla="*/ 268 w 467"/>
              <a:gd name="T25" fmla="*/ 77 h 78"/>
              <a:gd name="T26" fmla="*/ 327 w 467"/>
              <a:gd name="T27" fmla="*/ 72 h 78"/>
              <a:gd name="T28" fmla="*/ 394 w 467"/>
              <a:gd name="T29" fmla="*/ 59 h 78"/>
              <a:gd name="T30" fmla="*/ 445 w 467"/>
              <a:gd name="T31" fmla="*/ 34 h 78"/>
              <a:gd name="T32" fmla="*/ 466 w 467"/>
              <a:gd name="T33" fmla="*/ 10 h 78"/>
              <a:gd name="T34" fmla="*/ 467 w 467"/>
              <a:gd name="T35" fmla="*/ 3 h 78"/>
              <a:gd name="T36" fmla="*/ 464 w 467"/>
              <a:gd name="T37" fmla="*/ 0 h 78"/>
              <a:gd name="T38" fmla="*/ 433 w 467"/>
              <a:gd name="T39" fmla="*/ 10 h 78"/>
              <a:gd name="T40" fmla="*/ 372 w 467"/>
              <a:gd name="T41" fmla="*/ 31 h 78"/>
              <a:gd name="T42" fmla="*/ 286 w 467"/>
              <a:gd name="T43" fmla="*/ 46 h 78"/>
              <a:gd name="T44" fmla="*/ 233 w 467"/>
              <a:gd name="T45" fmla="*/ 4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7" h="78">
                <a:moveTo>
                  <a:pt x="233" y="48"/>
                </a:moveTo>
                <a:lnTo>
                  <a:pt x="181" y="46"/>
                </a:lnTo>
                <a:lnTo>
                  <a:pt x="94" y="31"/>
                </a:lnTo>
                <a:lnTo>
                  <a:pt x="34" y="10"/>
                </a:lnTo>
                <a:lnTo>
                  <a:pt x="2" y="0"/>
                </a:lnTo>
                <a:lnTo>
                  <a:pt x="0" y="3"/>
                </a:lnTo>
                <a:lnTo>
                  <a:pt x="1" y="10"/>
                </a:lnTo>
                <a:lnTo>
                  <a:pt x="22" y="34"/>
                </a:lnTo>
                <a:lnTo>
                  <a:pt x="74" y="59"/>
                </a:lnTo>
                <a:lnTo>
                  <a:pt x="140" y="72"/>
                </a:lnTo>
                <a:lnTo>
                  <a:pt x="199" y="77"/>
                </a:lnTo>
                <a:lnTo>
                  <a:pt x="233" y="78"/>
                </a:lnTo>
                <a:lnTo>
                  <a:pt x="268" y="77"/>
                </a:lnTo>
                <a:lnTo>
                  <a:pt x="327" y="72"/>
                </a:lnTo>
                <a:lnTo>
                  <a:pt x="394" y="59"/>
                </a:lnTo>
                <a:lnTo>
                  <a:pt x="445" y="34"/>
                </a:lnTo>
                <a:lnTo>
                  <a:pt x="466" y="10"/>
                </a:lnTo>
                <a:lnTo>
                  <a:pt x="467" y="3"/>
                </a:lnTo>
                <a:lnTo>
                  <a:pt x="464" y="0"/>
                </a:lnTo>
                <a:lnTo>
                  <a:pt x="433" y="10"/>
                </a:lnTo>
                <a:lnTo>
                  <a:pt x="372" y="31"/>
                </a:lnTo>
                <a:lnTo>
                  <a:pt x="286" y="46"/>
                </a:lnTo>
                <a:lnTo>
                  <a:pt x="233" y="48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 flipV="1">
            <a:off x="5801290" y="602215"/>
            <a:ext cx="205430" cy="17993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90BA066-726A-D524-8334-3199AE6FB6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22" y="2180960"/>
            <a:ext cx="1158362" cy="554270"/>
          </a:xfrm>
          <a:prstGeom prst="rect">
            <a:avLst/>
          </a:prstGeom>
        </p:spPr>
      </p:pic>
      <p:pic>
        <p:nvPicPr>
          <p:cNvPr id="9" name="그림 8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8DF643C1-CC27-2BEA-300C-0E4F1BC958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58" y="2321001"/>
            <a:ext cx="890119" cy="27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68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데이터 설명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62802"/>
              <a:ext cx="2369595" cy="323073"/>
              <a:chOff x="537177" y="962802"/>
              <a:chExt cx="2369595" cy="32307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135255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noProof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Factorial analysis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980666" y="962802"/>
                <a:ext cx="92610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4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page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48" y="1042580"/>
                <a:ext cx="54188" cy="156939"/>
                <a:chOff x="2871787" y="1122357"/>
                <a:chExt cx="77758" cy="225201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57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8" y="1280527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5E2D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AutoShape 3" descr="https://bcb30439a4d446e590683b4269bca308.app.rstudio.cloud/graphics/plot.png?width=837&amp;height=561&amp;randomizer=-96276749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F945066-C6D2-0474-1E10-7B67B2CF3681}"/>
              </a:ext>
            </a:extLst>
          </p:cNvPr>
          <p:cNvSpPr/>
          <p:nvPr/>
        </p:nvSpPr>
        <p:spPr>
          <a:xfrm flipH="1">
            <a:off x="3162650" y="1210236"/>
            <a:ext cx="8626086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9065E9-28BE-98B4-5152-4A254C5ED50B}"/>
              </a:ext>
            </a:extLst>
          </p:cNvPr>
          <p:cNvSpPr txBox="1"/>
          <p:nvPr/>
        </p:nvSpPr>
        <p:spPr>
          <a:xfrm>
            <a:off x="3453415" y="1244540"/>
            <a:ext cx="1947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endParaRPr lang="ko-KR" altLang="en-US" dirty="0"/>
          </a:p>
        </p:txBody>
      </p:sp>
      <p:pic>
        <p:nvPicPr>
          <p:cNvPr id="40" name="그래픽 39" descr="확인 표시 단색으로 채워진">
            <a:extLst>
              <a:ext uri="{FF2B5EF4-FFF2-40B4-BE49-F238E27FC236}">
                <a16:creationId xmlns:a16="http://schemas.microsoft.com/office/drawing/2014/main" id="{B76014B9-B31F-EE27-EF76-83611F21C7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5692" y="1252929"/>
            <a:ext cx="231679" cy="23167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892057" y="2159526"/>
            <a:ext cx="2142518" cy="369332"/>
            <a:chOff x="2092219" y="2203043"/>
            <a:chExt cx="2142518" cy="36933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EECFA63-33E3-801C-F7DA-FA249117F367}"/>
                </a:ext>
              </a:extLst>
            </p:cNvPr>
            <p:cNvSpPr/>
            <p:nvPr/>
          </p:nvSpPr>
          <p:spPr>
            <a:xfrm rot="5400000" flipV="1">
              <a:off x="1969922" y="2364079"/>
              <a:ext cx="304571" cy="59977"/>
            </a:xfrm>
            <a:prstGeom prst="rect">
              <a:avLst/>
            </a:prstGeom>
            <a:solidFill>
              <a:srgbClr val="05D6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2636D54-2246-2F47-82BA-D0CBED1BBE23}"/>
                </a:ext>
              </a:extLst>
            </p:cNvPr>
            <p:cNvSpPr txBox="1"/>
            <p:nvPr/>
          </p:nvSpPr>
          <p:spPr>
            <a:xfrm>
              <a:off x="2256647" y="2203043"/>
              <a:ext cx="1978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구 별 인프라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96487E3-3E51-5308-5835-10B28D5AF31E}"/>
              </a:ext>
            </a:extLst>
          </p:cNvPr>
          <p:cNvGrpSpPr/>
          <p:nvPr/>
        </p:nvGrpSpPr>
        <p:grpSpPr>
          <a:xfrm>
            <a:off x="952035" y="2671458"/>
            <a:ext cx="648000" cy="540000"/>
            <a:chOff x="4383085" y="2145994"/>
            <a:chExt cx="760015" cy="689050"/>
          </a:xfrm>
        </p:grpSpPr>
        <p:sp>
          <p:nvSpPr>
            <p:cNvPr id="22" name="모서리가 둥근 직사각형 34">
              <a:extLst>
                <a:ext uri="{FF2B5EF4-FFF2-40B4-BE49-F238E27FC236}">
                  <a16:creationId xmlns:a16="http://schemas.microsoft.com/office/drawing/2014/main" id="{C214BEA4-E2AE-EF9C-61BF-032DE0F68978}"/>
                </a:ext>
              </a:extLst>
            </p:cNvPr>
            <p:cNvSpPr/>
            <p:nvPr/>
          </p:nvSpPr>
          <p:spPr>
            <a:xfrm>
              <a:off x="4383085" y="2145994"/>
              <a:ext cx="760015" cy="689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5D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48B8CFD8-96B7-62D8-4D25-C427E2B61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327" y="2183014"/>
              <a:ext cx="583530" cy="58353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EADE308-A634-F1A8-0F30-217F80AF3B16}"/>
              </a:ext>
            </a:extLst>
          </p:cNvPr>
          <p:cNvSpPr txBox="1"/>
          <p:nvPr/>
        </p:nvSpPr>
        <p:spPr>
          <a:xfrm>
            <a:off x="1751399" y="2757159"/>
            <a:ext cx="10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 병원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56FC8FE-876E-090F-3CB1-EA680EA53087}"/>
              </a:ext>
            </a:extLst>
          </p:cNvPr>
          <p:cNvGrpSpPr/>
          <p:nvPr/>
        </p:nvGrpSpPr>
        <p:grpSpPr>
          <a:xfrm>
            <a:off x="947475" y="3353651"/>
            <a:ext cx="648000" cy="540000"/>
            <a:chOff x="6894522" y="2293700"/>
            <a:chExt cx="760015" cy="689050"/>
          </a:xfrm>
        </p:grpSpPr>
        <p:sp>
          <p:nvSpPr>
            <p:cNvPr id="29" name="모서리가 둥근 직사각형 34">
              <a:extLst>
                <a:ext uri="{FF2B5EF4-FFF2-40B4-BE49-F238E27FC236}">
                  <a16:creationId xmlns:a16="http://schemas.microsoft.com/office/drawing/2014/main" id="{E7ED7848-85BC-55C6-04DA-0269495966FF}"/>
                </a:ext>
              </a:extLst>
            </p:cNvPr>
            <p:cNvSpPr/>
            <p:nvPr/>
          </p:nvSpPr>
          <p:spPr>
            <a:xfrm>
              <a:off x="6894522" y="2293700"/>
              <a:ext cx="760015" cy="689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5D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D6290ADB-A6B5-5958-81AB-C50CA638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4529" y="2376462"/>
              <a:ext cx="540000" cy="540000"/>
            </a:xfrm>
            <a:prstGeom prst="rect">
              <a:avLst/>
            </a:prstGeom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32C242F-E445-C19D-E234-5A07CE1F2FF0}"/>
              </a:ext>
            </a:extLst>
          </p:cNvPr>
          <p:cNvSpPr txBox="1"/>
          <p:nvPr/>
        </p:nvSpPr>
        <p:spPr>
          <a:xfrm>
            <a:off x="1720357" y="3422978"/>
            <a:ext cx="119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 도서관</a:t>
            </a: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FE75444-EC3E-0505-CD70-4BA45D9A176C}"/>
              </a:ext>
            </a:extLst>
          </p:cNvPr>
          <p:cNvGrpSpPr/>
          <p:nvPr/>
        </p:nvGrpSpPr>
        <p:grpSpPr>
          <a:xfrm>
            <a:off x="947475" y="3987449"/>
            <a:ext cx="648000" cy="540000"/>
            <a:chOff x="7917819" y="2700749"/>
            <a:chExt cx="760015" cy="689050"/>
          </a:xfrm>
        </p:grpSpPr>
        <p:sp>
          <p:nvSpPr>
            <p:cNvPr id="42" name="모서리가 둥근 직사각형 34">
              <a:extLst>
                <a:ext uri="{FF2B5EF4-FFF2-40B4-BE49-F238E27FC236}">
                  <a16:creationId xmlns:a16="http://schemas.microsoft.com/office/drawing/2014/main" id="{5A6F7F2D-177C-F4D7-5896-EBF8039FEEC5}"/>
                </a:ext>
              </a:extLst>
            </p:cNvPr>
            <p:cNvSpPr/>
            <p:nvPr/>
          </p:nvSpPr>
          <p:spPr>
            <a:xfrm>
              <a:off x="7917819" y="2700749"/>
              <a:ext cx="760015" cy="6890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5D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522BA199-C346-D2AB-C1C8-84FAA3152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7826" y="2775274"/>
              <a:ext cx="540000" cy="540000"/>
            </a:xfrm>
            <a:prstGeom prst="rect">
              <a:avLst/>
            </a:prstGeom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B9EB6B6-29E6-1D83-5914-B3AB8DEEDAD9}"/>
              </a:ext>
            </a:extLst>
          </p:cNvPr>
          <p:cNvSpPr txBox="1"/>
          <p:nvPr/>
        </p:nvSpPr>
        <p:spPr>
          <a:xfrm>
            <a:off x="1746315" y="4054798"/>
            <a:ext cx="119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 공원</a:t>
            </a:r>
          </a:p>
        </p:txBody>
      </p:sp>
      <p:grpSp>
        <p:nvGrpSpPr>
          <p:cNvPr id="112" name="그룹 111"/>
          <p:cNvGrpSpPr/>
          <p:nvPr/>
        </p:nvGrpSpPr>
        <p:grpSpPr>
          <a:xfrm>
            <a:off x="2874644" y="2686776"/>
            <a:ext cx="2025838" cy="1840673"/>
            <a:chOff x="3016374" y="2686776"/>
            <a:chExt cx="2025838" cy="1840673"/>
          </a:xfrm>
        </p:grpSpPr>
        <p:grpSp>
          <p:nvGrpSpPr>
            <p:cNvPr id="106" name="그룹 105"/>
            <p:cNvGrpSpPr/>
            <p:nvPr/>
          </p:nvGrpSpPr>
          <p:grpSpPr>
            <a:xfrm>
              <a:off x="3034575" y="2686776"/>
              <a:ext cx="2007637" cy="540000"/>
              <a:chOff x="3034575" y="2686776"/>
              <a:chExt cx="2007637" cy="540000"/>
            </a:xfrm>
          </p:grpSpPr>
          <p:grpSp>
            <p:nvGrpSpPr>
              <p:cNvPr id="45" name="그룹 44">
                <a:extLst>
                  <a:ext uri="{FF2B5EF4-FFF2-40B4-BE49-F238E27FC236}">
                    <a16:creationId xmlns:a16="http://schemas.microsoft.com/office/drawing/2014/main" id="{F3F444F4-1F36-FFF4-A46A-37CEB719929B}"/>
                  </a:ext>
                </a:extLst>
              </p:cNvPr>
              <p:cNvGrpSpPr/>
              <p:nvPr/>
            </p:nvGrpSpPr>
            <p:grpSpPr>
              <a:xfrm>
                <a:off x="3034575" y="2686776"/>
                <a:ext cx="648000" cy="540000"/>
                <a:chOff x="4446575" y="2019892"/>
                <a:chExt cx="760015" cy="689050"/>
              </a:xfrm>
            </p:grpSpPr>
            <p:sp>
              <p:nvSpPr>
                <p:cNvPr id="46" name="모서리가 둥근 직사각형 34">
                  <a:extLst>
                    <a:ext uri="{FF2B5EF4-FFF2-40B4-BE49-F238E27FC236}">
                      <a16:creationId xmlns:a16="http://schemas.microsoft.com/office/drawing/2014/main" id="{DFB0C481-2F00-9472-C6C1-65A61EF0BC0C}"/>
                    </a:ext>
                  </a:extLst>
                </p:cNvPr>
                <p:cNvSpPr/>
                <p:nvPr/>
              </p:nvSpPr>
              <p:spPr>
                <a:xfrm>
                  <a:off x="4446575" y="2019892"/>
                  <a:ext cx="760015" cy="68905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rgbClr val="05D68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00" b="1" dirty="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47" name="그림 46">
                  <a:extLst>
                    <a:ext uri="{FF2B5EF4-FFF2-40B4-BE49-F238E27FC236}">
                      <a16:creationId xmlns:a16="http://schemas.microsoft.com/office/drawing/2014/main" id="{47288201-B33A-A953-3689-194C832E80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62475" y="2095784"/>
                  <a:ext cx="540000" cy="540000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FDF6F3C3-D3CC-B83E-E8AB-36BE98EF218E}"/>
                  </a:ext>
                </a:extLst>
              </p:cNvPr>
              <p:cNvSpPr txBox="1"/>
              <p:nvPr/>
            </p:nvSpPr>
            <p:spPr>
              <a:xfrm>
                <a:off x="3849384" y="2779655"/>
                <a:ext cx="11928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구 경찰서</a:t>
                </a:r>
              </a:p>
            </p:txBody>
          </p:sp>
        </p:grpSp>
        <p:sp>
          <p:nvSpPr>
            <p:cNvPr id="50" name="모서리가 둥근 직사각형 34">
              <a:extLst>
                <a:ext uri="{FF2B5EF4-FFF2-40B4-BE49-F238E27FC236}">
                  <a16:creationId xmlns:a16="http://schemas.microsoft.com/office/drawing/2014/main" id="{A6F0745B-8A8D-0BCF-E3AF-0BE6C89D3D0C}"/>
                </a:ext>
              </a:extLst>
            </p:cNvPr>
            <p:cNvSpPr/>
            <p:nvPr/>
          </p:nvSpPr>
          <p:spPr>
            <a:xfrm>
              <a:off x="3016374" y="3353651"/>
              <a:ext cx="648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5D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ACABEB4B-7C38-EDD5-27EB-9EAD485B37BD}"/>
                </a:ext>
              </a:extLst>
            </p:cNvPr>
            <p:cNvGrpSpPr/>
            <p:nvPr/>
          </p:nvGrpSpPr>
          <p:grpSpPr>
            <a:xfrm>
              <a:off x="3034575" y="3987449"/>
              <a:ext cx="648000" cy="540000"/>
              <a:chOff x="4110981" y="3827933"/>
              <a:chExt cx="760015" cy="689050"/>
            </a:xfrm>
          </p:grpSpPr>
          <p:sp>
            <p:nvSpPr>
              <p:cNvPr id="53" name="모서리가 둥근 직사각형 34">
                <a:extLst>
                  <a:ext uri="{FF2B5EF4-FFF2-40B4-BE49-F238E27FC236}">
                    <a16:creationId xmlns:a16="http://schemas.microsoft.com/office/drawing/2014/main" id="{A900DA77-E7BE-1DA7-4E2B-AC6F9127BD4C}"/>
                  </a:ext>
                </a:extLst>
              </p:cNvPr>
              <p:cNvSpPr/>
              <p:nvPr/>
            </p:nvSpPr>
            <p:spPr>
              <a:xfrm>
                <a:off x="4110981" y="3827933"/>
                <a:ext cx="760015" cy="6890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05D68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473CBAEC-F0C9-DC31-B0A2-2F898FE1D6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20988" y="3919133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F751B84-ED6A-4B80-E53F-BCEB29D90BED}"/>
                </a:ext>
              </a:extLst>
            </p:cNvPr>
            <p:cNvSpPr txBox="1"/>
            <p:nvPr/>
          </p:nvSpPr>
          <p:spPr>
            <a:xfrm>
              <a:off x="3849384" y="3411235"/>
              <a:ext cx="1192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구 마트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0505CB-724D-806A-362E-60B8A5276FC0}"/>
                </a:ext>
              </a:extLst>
            </p:cNvPr>
            <p:cNvSpPr txBox="1"/>
            <p:nvPr/>
          </p:nvSpPr>
          <p:spPr>
            <a:xfrm>
              <a:off x="3849384" y="4054798"/>
              <a:ext cx="1192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구 지하철</a:t>
              </a:r>
            </a:p>
          </p:txBody>
        </p:sp>
      </p:grpSp>
      <p:grpSp>
        <p:nvGrpSpPr>
          <p:cNvPr id="105" name="그룹 104"/>
          <p:cNvGrpSpPr/>
          <p:nvPr/>
        </p:nvGrpSpPr>
        <p:grpSpPr>
          <a:xfrm>
            <a:off x="8302519" y="2198265"/>
            <a:ext cx="2892943" cy="1074795"/>
            <a:chOff x="6778519" y="2203043"/>
            <a:chExt cx="2892943" cy="1074795"/>
          </a:xfrm>
        </p:grpSpPr>
        <p:grpSp>
          <p:nvGrpSpPr>
            <p:cNvPr id="24" name="그룹 23"/>
            <p:cNvGrpSpPr/>
            <p:nvPr/>
          </p:nvGrpSpPr>
          <p:grpSpPr>
            <a:xfrm>
              <a:off x="6778519" y="2203043"/>
              <a:ext cx="2153918" cy="369332"/>
              <a:chOff x="6778519" y="2203043"/>
              <a:chExt cx="2153918" cy="369332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E641CE31-8EED-5CE6-6531-5A46704DE376}"/>
                  </a:ext>
                </a:extLst>
              </p:cNvPr>
              <p:cNvSpPr/>
              <p:nvPr/>
            </p:nvSpPr>
            <p:spPr>
              <a:xfrm rot="5400000" flipV="1">
                <a:off x="6656222" y="2364079"/>
                <a:ext cx="304571" cy="5997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black">
                      <a:lumMod val="75000"/>
                      <a:lumOff val="25000"/>
                    </a:prstClr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94D4D10-58DB-D45C-C528-5C8A871CF288}"/>
                  </a:ext>
                </a:extLst>
              </p:cNvPr>
              <p:cNvSpPr txBox="1"/>
              <p:nvPr/>
            </p:nvSpPr>
            <p:spPr>
              <a:xfrm>
                <a:off x="6954347" y="2203043"/>
                <a:ext cx="19780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집 가격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A0508244-0C86-072A-4E48-26B5158AB079}"/>
                </a:ext>
              </a:extLst>
            </p:cNvPr>
            <p:cNvGrpSpPr/>
            <p:nvPr/>
          </p:nvGrpSpPr>
          <p:grpSpPr>
            <a:xfrm>
              <a:off x="6889015" y="2737838"/>
              <a:ext cx="648000" cy="540000"/>
              <a:chOff x="8155766" y="2311071"/>
              <a:chExt cx="760015" cy="689050"/>
            </a:xfrm>
          </p:grpSpPr>
          <p:sp>
            <p:nvSpPr>
              <p:cNvPr id="60" name="모서리가 둥근 직사각형 34">
                <a:extLst>
                  <a:ext uri="{FF2B5EF4-FFF2-40B4-BE49-F238E27FC236}">
                    <a16:creationId xmlns:a16="http://schemas.microsoft.com/office/drawing/2014/main" id="{0529C2F6-A239-80D1-0F8C-DD06679E6CFC}"/>
                  </a:ext>
                </a:extLst>
              </p:cNvPr>
              <p:cNvSpPr/>
              <p:nvPr/>
            </p:nvSpPr>
            <p:spPr>
              <a:xfrm>
                <a:off x="8155766" y="2311071"/>
                <a:ext cx="760015" cy="68905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1" name="그림 60">
                <a:extLst>
                  <a:ext uri="{FF2B5EF4-FFF2-40B4-BE49-F238E27FC236}">
                    <a16:creationId xmlns:a16="http://schemas.microsoft.com/office/drawing/2014/main" id="{C74466D4-A163-24B8-14C7-A4F8D3F801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65774" y="2402828"/>
                <a:ext cx="540000" cy="540000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D91DD26-0FC4-3F3D-4146-6C74A46EC1A1}"/>
                </a:ext>
              </a:extLst>
            </p:cNvPr>
            <p:cNvSpPr txBox="1"/>
            <p:nvPr/>
          </p:nvSpPr>
          <p:spPr>
            <a:xfrm>
              <a:off x="7693372" y="2800676"/>
              <a:ext cx="1978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구 별 집 가격</a:t>
              </a: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7C86223-CEA2-D382-21E7-73EB733F30AD}"/>
              </a:ext>
            </a:extLst>
          </p:cNvPr>
          <p:cNvSpPr/>
          <p:nvPr/>
        </p:nvSpPr>
        <p:spPr>
          <a:xfrm>
            <a:off x="2227433" y="5564735"/>
            <a:ext cx="7848556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서울시에 해당된 구를 기준으로 데이터 선별</a:t>
            </a:r>
            <a:endParaRPr lang="ko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C393AD09-15EA-51FA-3AE2-5AAA24788810}"/>
              </a:ext>
            </a:extLst>
          </p:cNvPr>
          <p:cNvSpPr/>
          <p:nvPr/>
        </p:nvSpPr>
        <p:spPr>
          <a:xfrm>
            <a:off x="2244533" y="5541875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5" name="모서리가 둥근 직사각형 34">
            <a:extLst>
              <a:ext uri="{FF2B5EF4-FFF2-40B4-BE49-F238E27FC236}">
                <a16:creationId xmlns:a16="http://schemas.microsoft.com/office/drawing/2014/main" id="{DFB0C481-2F00-9472-C6C1-65A61EF0BC0C}"/>
              </a:ext>
            </a:extLst>
          </p:cNvPr>
          <p:cNvSpPr/>
          <p:nvPr/>
        </p:nvSpPr>
        <p:spPr>
          <a:xfrm>
            <a:off x="4885836" y="2680258"/>
            <a:ext cx="648000" cy="540000"/>
          </a:xfrm>
          <a:prstGeom prst="roundRect">
            <a:avLst/>
          </a:prstGeom>
          <a:solidFill>
            <a:schemeClr val="bg1"/>
          </a:solidFill>
          <a:ln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FDF6F3C3-D3CC-B83E-E8AB-36BE98EF218E}"/>
              </a:ext>
            </a:extLst>
          </p:cNvPr>
          <p:cNvSpPr txBox="1"/>
          <p:nvPr/>
        </p:nvSpPr>
        <p:spPr>
          <a:xfrm>
            <a:off x="5700645" y="2773137"/>
            <a:ext cx="11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 편의점</a:t>
            </a:r>
          </a:p>
        </p:txBody>
      </p:sp>
      <p:sp>
        <p:nvSpPr>
          <p:cNvPr id="121" name="모서리가 둥근 직사각형 34">
            <a:extLst>
              <a:ext uri="{FF2B5EF4-FFF2-40B4-BE49-F238E27FC236}">
                <a16:creationId xmlns:a16="http://schemas.microsoft.com/office/drawing/2014/main" id="{A6F0745B-8A8D-0BCF-E3AF-0BE6C89D3D0C}"/>
              </a:ext>
            </a:extLst>
          </p:cNvPr>
          <p:cNvSpPr/>
          <p:nvPr/>
        </p:nvSpPr>
        <p:spPr>
          <a:xfrm>
            <a:off x="4867635" y="3347133"/>
            <a:ext cx="648000" cy="540000"/>
          </a:xfrm>
          <a:prstGeom prst="roundRect">
            <a:avLst/>
          </a:prstGeom>
          <a:solidFill>
            <a:schemeClr val="bg1"/>
          </a:solidFill>
          <a:ln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9F751B84-ED6A-4B80-E53F-BCEB29D90BED}"/>
              </a:ext>
            </a:extLst>
          </p:cNvPr>
          <p:cNvSpPr txBox="1"/>
          <p:nvPr/>
        </p:nvSpPr>
        <p:spPr>
          <a:xfrm>
            <a:off x="5700645" y="3404717"/>
            <a:ext cx="11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구 보건소</a:t>
            </a:r>
          </a:p>
        </p:txBody>
      </p:sp>
      <p:pic>
        <p:nvPicPr>
          <p:cNvPr id="130" name="그림 1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058" y="3411235"/>
            <a:ext cx="432000" cy="432000"/>
          </a:xfrm>
          <a:prstGeom prst="rect">
            <a:avLst/>
          </a:prstGeom>
        </p:spPr>
      </p:pic>
      <p:grpSp>
        <p:nvGrpSpPr>
          <p:cNvPr id="51" name="그룹 50"/>
          <p:cNvGrpSpPr/>
          <p:nvPr/>
        </p:nvGrpSpPr>
        <p:grpSpPr>
          <a:xfrm>
            <a:off x="957878" y="4659657"/>
            <a:ext cx="2007637" cy="562347"/>
            <a:chOff x="4885836" y="3980931"/>
            <a:chExt cx="2007637" cy="562347"/>
          </a:xfrm>
        </p:grpSpPr>
        <p:sp>
          <p:nvSpPr>
            <p:cNvPr id="119" name="모서리가 둥근 직사각형 34">
              <a:extLst>
                <a:ext uri="{FF2B5EF4-FFF2-40B4-BE49-F238E27FC236}">
                  <a16:creationId xmlns:a16="http://schemas.microsoft.com/office/drawing/2014/main" id="{A900DA77-E7BE-1DA7-4E2B-AC6F9127BD4C}"/>
                </a:ext>
              </a:extLst>
            </p:cNvPr>
            <p:cNvSpPr/>
            <p:nvPr/>
          </p:nvSpPr>
          <p:spPr>
            <a:xfrm>
              <a:off x="4885836" y="3980931"/>
              <a:ext cx="648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5D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9" name="그룹 48"/>
            <p:cNvGrpSpPr/>
            <p:nvPr/>
          </p:nvGrpSpPr>
          <p:grpSpPr>
            <a:xfrm>
              <a:off x="4938058" y="4003278"/>
              <a:ext cx="1955415" cy="540000"/>
              <a:chOff x="4938058" y="4003278"/>
              <a:chExt cx="1955415" cy="540000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F50505CB-724D-806A-362E-60B8A5276FC0}"/>
                  </a:ext>
                </a:extLst>
              </p:cNvPr>
              <p:cNvSpPr txBox="1"/>
              <p:nvPr/>
            </p:nvSpPr>
            <p:spPr>
              <a:xfrm>
                <a:off x="5700645" y="4048280"/>
                <a:ext cx="11928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/>
                  <a:t>구 </a:t>
                </a:r>
                <a:r>
                  <a:rPr lang="en-US" altLang="ko-KR" b="1" dirty="0"/>
                  <a:t>CCTV</a:t>
                </a:r>
                <a:endParaRPr lang="ko-KR" altLang="en-US" b="1" dirty="0"/>
              </a:p>
            </p:txBody>
          </p:sp>
          <p:pic>
            <p:nvPicPr>
              <p:cNvPr id="131" name="그림 130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8058" y="4003278"/>
                <a:ext cx="540000" cy="540000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2887969" y="4658363"/>
            <a:ext cx="2735909" cy="540000"/>
            <a:chOff x="971744" y="4621247"/>
            <a:chExt cx="2735909" cy="540000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FDF6F3C3-D3CC-B83E-E8AB-36BE98EF218E}"/>
                </a:ext>
              </a:extLst>
            </p:cNvPr>
            <p:cNvSpPr txBox="1"/>
            <p:nvPr/>
          </p:nvSpPr>
          <p:spPr>
            <a:xfrm>
              <a:off x="1747952" y="4703949"/>
              <a:ext cx="19597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/>
                <a:t>구 범죄발생건수</a:t>
              </a:r>
            </a:p>
          </p:txBody>
        </p:sp>
        <p:sp>
          <p:nvSpPr>
            <p:cNvPr id="128" name="모서리가 둥근 직사각형 34">
              <a:extLst>
                <a:ext uri="{FF2B5EF4-FFF2-40B4-BE49-F238E27FC236}">
                  <a16:creationId xmlns:a16="http://schemas.microsoft.com/office/drawing/2014/main" id="{5A6F7F2D-177C-F4D7-5896-EBF8039FEEC5}"/>
                </a:ext>
              </a:extLst>
            </p:cNvPr>
            <p:cNvSpPr/>
            <p:nvPr/>
          </p:nvSpPr>
          <p:spPr>
            <a:xfrm>
              <a:off x="971744" y="4621247"/>
              <a:ext cx="648000" cy="5400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5D68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pic>
          <p:nvPicPr>
            <p:cNvPr id="132" name="그림 131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4911" y="4672615"/>
              <a:ext cx="432000" cy="432000"/>
            </a:xfrm>
            <a:prstGeom prst="rect">
              <a:avLst/>
            </a:prstGeom>
          </p:spPr>
        </p:pic>
      </p:grpSp>
      <p:pic>
        <p:nvPicPr>
          <p:cNvPr id="133" name="그림 1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046" y="3402874"/>
            <a:ext cx="468000" cy="46800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E44C8ED6-4898-D201-0A46-DB9B7485B6D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894" y="2727432"/>
            <a:ext cx="548328" cy="5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1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 err="1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상관분석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62802"/>
              <a:ext cx="2369595" cy="323073"/>
              <a:chOff x="537177" y="962802"/>
              <a:chExt cx="2369595" cy="323073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1352557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noProof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Factorial analysis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1980666" y="962802"/>
                <a:ext cx="92610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5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page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2700948" y="1042580"/>
                <a:ext cx="54188" cy="156939"/>
                <a:chOff x="2871787" y="1122357"/>
                <a:chExt cx="77758" cy="225201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2871787" y="1122357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2871788" y="1280527"/>
                  <a:ext cx="77757" cy="67031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5E2D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AutoShape 3" descr="https://bcb30439a4d446e590683b4269bca308.app.rstudio.cloud/graphics/plot.png?width=837&amp;height=561&amp;randomizer=-96276749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40" y="2006139"/>
            <a:ext cx="6982460" cy="46800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C01D51D-7CFA-1C4C-556A-7BEF21D6E199}"/>
              </a:ext>
            </a:extLst>
          </p:cNvPr>
          <p:cNvSpPr/>
          <p:nvPr/>
        </p:nvSpPr>
        <p:spPr>
          <a:xfrm>
            <a:off x="1239071" y="3851881"/>
            <a:ext cx="4428688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역 개수와 편의점 수가 상관성을 나타냄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B274D76-D72C-35C7-37BE-B93C78A59081}"/>
              </a:ext>
            </a:extLst>
          </p:cNvPr>
          <p:cNvSpPr/>
          <p:nvPr/>
        </p:nvSpPr>
        <p:spPr>
          <a:xfrm>
            <a:off x="1256171" y="3829021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1E19B206-A2E6-44E5-18E2-8CE89B9A5E49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그래픽 41" descr="확인 표시 단색으로 채워진">
            <a:extLst>
              <a:ext uri="{FF2B5EF4-FFF2-40B4-BE49-F238E27FC236}">
                <a16:creationId xmlns:a16="http://schemas.microsoft.com/office/drawing/2014/main" id="{52ADFD28-D1AB-6A2F-AF89-35568AE6C5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D1AFC873-5BBB-84FD-7E2E-305E35FAF28F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집값과 변수들의 관계성 파악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8BA352B-4BC7-8F7F-82C7-912E74858E39}"/>
              </a:ext>
            </a:extLst>
          </p:cNvPr>
          <p:cNvSpPr/>
          <p:nvPr/>
        </p:nvSpPr>
        <p:spPr>
          <a:xfrm>
            <a:off x="10258697" y="5826034"/>
            <a:ext cx="313510" cy="2264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6F36216-E51C-4A8E-A836-3B98C7F091E7}"/>
              </a:ext>
            </a:extLst>
          </p:cNvPr>
          <p:cNvSpPr/>
          <p:nvPr/>
        </p:nvSpPr>
        <p:spPr>
          <a:xfrm>
            <a:off x="8843555" y="5821679"/>
            <a:ext cx="313510" cy="226423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9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회귀분석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72318"/>
              <a:ext cx="2697177" cy="313557"/>
              <a:chOff x="537177" y="972318"/>
              <a:chExt cx="2697177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1486931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Regression analysis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2167518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6~9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page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3027542" y="1042582"/>
                <a:ext cx="54193" cy="156932"/>
                <a:chOff x="3340391" y="1122365"/>
                <a:chExt cx="77764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3340399" y="1122365"/>
                  <a:ext cx="77756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3340391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5E2D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221" y="2239094"/>
            <a:ext cx="3711390" cy="34200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946595-23F7-AB88-4518-83F4241A0347}"/>
              </a:ext>
            </a:extLst>
          </p:cNvPr>
          <p:cNvSpPr/>
          <p:nvPr/>
        </p:nvSpPr>
        <p:spPr>
          <a:xfrm>
            <a:off x="3628373" y="586599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역 개수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편의점 수</a:t>
            </a:r>
            <a:r>
              <a:rPr lang="en-US" altLang="ko-KR" dirty="0">
                <a:solidFill>
                  <a:sysClr val="windowText" lastClr="000000"/>
                </a:solidFill>
              </a:rPr>
              <a:t>, </a:t>
            </a:r>
            <a:r>
              <a:rPr lang="ko-KR" altLang="en-US" dirty="0">
                <a:solidFill>
                  <a:sysClr val="windowText" lastClr="000000"/>
                </a:solidFill>
              </a:rPr>
              <a:t>보건소 수 가 영향을 미침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7CBEA1-8DC1-EDCC-7FF1-27BD54282944}"/>
              </a:ext>
            </a:extLst>
          </p:cNvPr>
          <p:cNvSpPr/>
          <p:nvPr/>
        </p:nvSpPr>
        <p:spPr>
          <a:xfrm>
            <a:off x="3645474" y="584313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92E17E-4F8B-CF8B-58A8-0DB43C2A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425" y="2241920"/>
            <a:ext cx="3935654" cy="34200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815A78-E7CD-26AB-6281-1B648804D408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그래픽 35" descr="확인 표시 단색으로 채워진">
            <a:extLst>
              <a:ext uri="{FF2B5EF4-FFF2-40B4-BE49-F238E27FC236}">
                <a16:creationId xmlns:a16="http://schemas.microsoft.com/office/drawing/2014/main" id="{C2CF1847-8904-9A31-B229-DD95829307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A3B75E-F953-CAD2-3BDE-006F4D9A88B5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집값에 직접적으로 영향을 미치는 변수 파악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55EA5C-C9F2-C20E-E3C8-A33671C8A7AF}"/>
              </a:ext>
            </a:extLst>
          </p:cNvPr>
          <p:cNvSpPr/>
          <p:nvPr/>
        </p:nvSpPr>
        <p:spPr>
          <a:xfrm>
            <a:off x="7949393" y="175238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표준화 회귀계수 산출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43CE9A-2DDE-19ED-DBCE-83EAA80FF316}"/>
              </a:ext>
            </a:extLst>
          </p:cNvPr>
          <p:cNvSpPr/>
          <p:nvPr/>
        </p:nvSpPr>
        <p:spPr>
          <a:xfrm>
            <a:off x="2540073" y="1753120"/>
            <a:ext cx="21765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+mj-ea"/>
                <a:ea typeface="+mj-ea"/>
              </a:rPr>
              <a:t>회귀계수 산출</a:t>
            </a:r>
          </a:p>
        </p:txBody>
      </p:sp>
    </p:spTree>
    <p:extLst>
      <p:ext uri="{BB962C8B-B14F-4D97-AF65-F5344CB8AC3E}">
        <p14:creationId xmlns:p14="http://schemas.microsoft.com/office/powerpoint/2010/main" val="2111422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noProof="0" dirty="0" err="1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잔차플롯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72318"/>
              <a:ext cx="2697177" cy="313557"/>
              <a:chOff x="537177" y="972318"/>
              <a:chExt cx="2697177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1486931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2167518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solidFill>
                      <a:srgbClr val="44546A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6~9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page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3027542" y="1042582"/>
                <a:ext cx="54193" cy="156932"/>
                <a:chOff x="3340391" y="1122365"/>
                <a:chExt cx="77764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3340399" y="1122365"/>
                  <a:ext cx="77756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3340391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5E2D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946595-23F7-AB88-4518-83F4241A0347}"/>
              </a:ext>
            </a:extLst>
          </p:cNvPr>
          <p:cNvSpPr/>
          <p:nvPr/>
        </p:nvSpPr>
        <p:spPr>
          <a:xfrm>
            <a:off x="3628373" y="586599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등분산성 검정과 정규성 검정 결과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회귀분석을 하는 데에 있어서 문제가 없다고 판단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47CBEA1-8DC1-EDCC-7FF1-27BD54282944}"/>
              </a:ext>
            </a:extLst>
          </p:cNvPr>
          <p:cNvSpPr/>
          <p:nvPr/>
        </p:nvSpPr>
        <p:spPr>
          <a:xfrm>
            <a:off x="3645474" y="584313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815A78-E7CD-26AB-6281-1B648804D408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그래픽 35" descr="확인 표시 단색으로 채워진">
            <a:extLst>
              <a:ext uri="{FF2B5EF4-FFF2-40B4-BE49-F238E27FC236}">
                <a16:creationId xmlns:a16="http://schemas.microsoft.com/office/drawing/2014/main" id="{C2CF1847-8904-9A31-B229-DD95829307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A3B75E-F953-CAD2-3BDE-006F4D9A88B5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집값에 직접적으로 영향을 미치는 변수 파악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855EA5C-C9F2-C20E-E3C8-A33671C8A7AF}"/>
              </a:ext>
            </a:extLst>
          </p:cNvPr>
          <p:cNvSpPr/>
          <p:nvPr/>
        </p:nvSpPr>
        <p:spPr>
          <a:xfrm>
            <a:off x="8664683" y="2128800"/>
            <a:ext cx="30058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Shapiro-wilk’s </a:t>
            </a:r>
            <a:r>
              <a:rPr lang="ko-KR" altLang="en-US" b="1" dirty="0">
                <a:latin typeface="+mj-ea"/>
                <a:ea typeface="+mj-ea"/>
              </a:rPr>
              <a:t>정규성 검정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43CE9A-2DDE-19ED-DBCE-83EAA80FF316}"/>
              </a:ext>
            </a:extLst>
          </p:cNvPr>
          <p:cNvSpPr/>
          <p:nvPr/>
        </p:nvSpPr>
        <p:spPr>
          <a:xfrm>
            <a:off x="909825" y="2128800"/>
            <a:ext cx="2176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 err="1">
                <a:latin typeface="+mj-ea"/>
                <a:ea typeface="+mj-ea"/>
              </a:rPr>
              <a:t>ncvTest</a:t>
            </a:r>
            <a:endParaRPr lang="en-US" altLang="ko-KR" b="1" dirty="0">
              <a:latin typeface="+mj-ea"/>
              <a:ea typeface="+mj-ea"/>
            </a:endParaRPr>
          </a:p>
          <a:p>
            <a:pPr algn="ctr"/>
            <a:r>
              <a:rPr lang="ko-KR" altLang="en-US" b="1" dirty="0">
                <a:latin typeface="+mj-ea"/>
                <a:ea typeface="+mj-ea"/>
              </a:rPr>
              <a:t>등분산성 검정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058C8E1-CA69-1C50-0A8E-1A794EC7C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373" y="3429000"/>
            <a:ext cx="3209925" cy="4572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ED2AAC9-EFA6-EC90-02DE-18FF36B4C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252" y="3315939"/>
            <a:ext cx="2771775" cy="733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78D863F-1BE9-6BFD-B13B-E3E3F122AF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098" y="2468108"/>
            <a:ext cx="4215797" cy="26667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A0D9286-701D-C9BB-3368-1CBA9CB224D4}"/>
              </a:ext>
            </a:extLst>
          </p:cNvPr>
          <p:cNvSpPr txBox="1"/>
          <p:nvPr/>
        </p:nvSpPr>
        <p:spPr>
          <a:xfrm>
            <a:off x="4357305" y="2117651"/>
            <a:ext cx="373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Q-Q Plot</a:t>
            </a:r>
            <a:r>
              <a:rPr lang="ko-KR" altLang="en-US" b="1" dirty="0">
                <a:latin typeface="+mj-ea"/>
                <a:ea typeface="+mj-ea"/>
              </a:rPr>
              <a:t>을 통한 등분산성 검정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BEB485-E98D-E590-BAED-46FEBDD8B9C5}"/>
              </a:ext>
            </a:extLst>
          </p:cNvPr>
          <p:cNvSpPr txBox="1"/>
          <p:nvPr/>
        </p:nvSpPr>
        <p:spPr>
          <a:xfrm>
            <a:off x="685869" y="4150179"/>
            <a:ext cx="323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H0: </a:t>
            </a:r>
            <a:r>
              <a:rPr lang="ko-KR" altLang="en-US" sz="1400" dirty="0"/>
              <a:t>등분산성을 만족함</a:t>
            </a:r>
            <a:endParaRPr lang="en-US" altLang="ko-KR" sz="1400" dirty="0"/>
          </a:p>
          <a:p>
            <a:r>
              <a:rPr lang="en-US" altLang="ko-KR" sz="1400" dirty="0"/>
              <a:t>H1: </a:t>
            </a:r>
            <a:r>
              <a:rPr lang="ko-KR" altLang="en-US" sz="1400" dirty="0"/>
              <a:t>등분산성을 만족하지 않음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95DB96-B8CF-4255-878B-60E44A3CC920}"/>
              </a:ext>
            </a:extLst>
          </p:cNvPr>
          <p:cNvSpPr txBox="1"/>
          <p:nvPr/>
        </p:nvSpPr>
        <p:spPr>
          <a:xfrm>
            <a:off x="8307300" y="4204894"/>
            <a:ext cx="3959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H0: </a:t>
            </a:r>
            <a:r>
              <a:rPr lang="ko-KR" altLang="en-US" sz="1400" dirty="0"/>
              <a:t>표본의 모집단이 정규분포를 따름</a:t>
            </a:r>
            <a:endParaRPr lang="en-US" altLang="ko-KR" sz="1400" dirty="0"/>
          </a:p>
          <a:p>
            <a:r>
              <a:rPr lang="en-US" altLang="ko-KR" sz="1400" dirty="0"/>
              <a:t>H1: </a:t>
            </a:r>
            <a:r>
              <a:rPr lang="ko-KR" altLang="en-US" sz="1400" dirty="0"/>
              <a:t>표본의 모집단이 정규분포를 따르지 않음</a:t>
            </a:r>
          </a:p>
        </p:txBody>
      </p:sp>
    </p:spTree>
    <p:extLst>
      <p:ext uri="{BB962C8B-B14F-4D97-AF65-F5344CB8AC3E}">
        <p14:creationId xmlns:p14="http://schemas.microsoft.com/office/powerpoint/2010/main" val="2486367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4546A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회귀분석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79E481AB-DE53-8B83-2CD5-AD5E55B73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927" y="2063600"/>
            <a:ext cx="6651757" cy="3420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6F03AB4-3865-9514-10B8-16F4434A99AE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래픽 12" descr="확인 표시 단색으로 채워진">
            <a:extLst>
              <a:ext uri="{FF2B5EF4-FFF2-40B4-BE49-F238E27FC236}">
                <a16:creationId xmlns:a16="http://schemas.microsoft.com/office/drawing/2014/main" id="{C2787720-6705-9B21-83F5-7C3893CDC0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B443F9-9DB0-A12D-9C97-D89C688310F4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집값에 직접적으로 영향을 미치는 변수 파악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5C140CD-3C7E-4919-D6DC-798A32A9E328}"/>
              </a:ext>
            </a:extLst>
          </p:cNvPr>
          <p:cNvSpPr/>
          <p:nvPr/>
        </p:nvSpPr>
        <p:spPr>
          <a:xfrm>
            <a:off x="3628373" y="5843137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집값에 영향을 미치는 변수들을 순위별로 시각화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2E74E5D-20D6-10C0-76FA-7A6996F0C8DC}"/>
              </a:ext>
            </a:extLst>
          </p:cNvPr>
          <p:cNvSpPr/>
          <p:nvPr/>
        </p:nvSpPr>
        <p:spPr>
          <a:xfrm>
            <a:off x="3645474" y="5824087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7AB45156-BAE4-3A67-AA91-9062EAAFD74E}"/>
              </a:ext>
            </a:extLst>
          </p:cNvPr>
          <p:cNvSpPr>
            <a:spLocks noEditPoints="1"/>
          </p:cNvSpPr>
          <p:nvPr/>
        </p:nvSpPr>
        <p:spPr bwMode="auto">
          <a:xfrm>
            <a:off x="688472" y="1289516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57EAA0E-BC91-59D4-595B-789C45494767}"/>
              </a:ext>
            </a:extLst>
          </p:cNvPr>
          <p:cNvSpPr/>
          <p:nvPr/>
        </p:nvSpPr>
        <p:spPr>
          <a:xfrm flipH="1">
            <a:off x="597540" y="1211471"/>
            <a:ext cx="1486931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Regression analysis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D512DD-D3F7-9F10-A13C-946175E6A673}"/>
              </a:ext>
            </a:extLst>
          </p:cNvPr>
          <p:cNvSpPr/>
          <p:nvPr/>
        </p:nvSpPr>
        <p:spPr>
          <a:xfrm flipH="1">
            <a:off x="2227881" y="1211471"/>
            <a:ext cx="1066836" cy="313557"/>
          </a:xfrm>
          <a:prstGeom prst="rect">
            <a:avLst/>
          </a:prstGeom>
          <a:solidFill>
            <a:schemeClr val="bg1"/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kern="0" dirty="0">
                <a:solidFill>
                  <a:srgbClr val="44546A"/>
                </a:solidFill>
                <a:latin typeface="맑은 고딕" panose="020F0502020204030204"/>
                <a:ea typeface="맑은 고딕" panose="020B0503020000020004" pitchFamily="50" charset="-127"/>
              </a:rPr>
              <a:t>6~9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page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180BC38A-891C-9D13-E5D4-03FADB910564}"/>
              </a:ext>
            </a:extLst>
          </p:cNvPr>
          <p:cNvSpPr/>
          <p:nvPr/>
        </p:nvSpPr>
        <p:spPr>
          <a:xfrm>
            <a:off x="3087911" y="1281735"/>
            <a:ext cx="54187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이등변 삼각형 26">
            <a:extLst>
              <a:ext uri="{FF2B5EF4-FFF2-40B4-BE49-F238E27FC236}">
                <a16:creationId xmlns:a16="http://schemas.microsoft.com/office/drawing/2014/main" id="{B5CF7669-4A1A-D833-A633-979E384FFF9C}"/>
              </a:ext>
            </a:extLst>
          </p:cNvPr>
          <p:cNvSpPr/>
          <p:nvPr/>
        </p:nvSpPr>
        <p:spPr>
          <a:xfrm rot="10800000">
            <a:off x="3087905" y="1391954"/>
            <a:ext cx="54188" cy="46713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A66A50D0-77D8-11A9-2614-F796F16E3C21}"/>
              </a:ext>
            </a:extLst>
          </p:cNvPr>
          <p:cNvSpPr>
            <a:spLocks noEditPoints="1"/>
          </p:cNvSpPr>
          <p:nvPr/>
        </p:nvSpPr>
        <p:spPr bwMode="auto">
          <a:xfrm>
            <a:off x="686628" y="1290035"/>
            <a:ext cx="137005" cy="168203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rgbClr val="05E2D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165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D6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9B7FB804-1E52-1945-9C43-44ABBA9862FA}"/>
              </a:ext>
            </a:extLst>
          </p:cNvPr>
          <p:cNvGrpSpPr/>
          <p:nvPr/>
        </p:nvGrpSpPr>
        <p:grpSpPr>
          <a:xfrm>
            <a:off x="403263" y="505853"/>
            <a:ext cx="11849100" cy="6676553"/>
            <a:chOff x="342900" y="266700"/>
            <a:chExt cx="11849100" cy="6676553"/>
          </a:xfrm>
        </p:grpSpPr>
        <p:sp>
          <p:nvSpPr>
            <p:cNvPr id="6" name="사각형: 둥근 한쪽 모서리 5">
              <a:extLst>
                <a:ext uri="{FF2B5EF4-FFF2-40B4-BE49-F238E27FC236}">
                  <a16:creationId xmlns:a16="http://schemas.microsoft.com/office/drawing/2014/main" id="{3EB74718-793F-2693-6E5B-83C88817D4E8}"/>
                </a:ext>
              </a:extLst>
            </p:cNvPr>
            <p:cNvSpPr/>
            <p:nvPr/>
          </p:nvSpPr>
          <p:spPr>
            <a:xfrm flipH="1">
              <a:off x="342900" y="266700"/>
              <a:ext cx="11849100" cy="6591300"/>
            </a:xfrm>
            <a:prstGeom prst="round1Rect">
              <a:avLst>
                <a:gd name="adj" fmla="val 1403"/>
              </a:avLst>
            </a:prstGeom>
            <a:solidFill>
              <a:schemeClr val="bg1">
                <a:lumMod val="95000"/>
              </a:schemeClr>
            </a:solidFill>
            <a:ln w="69850">
              <a:solidFill>
                <a:schemeClr val="bg1"/>
              </a:solidFill>
            </a:ln>
            <a:effectLst>
              <a:outerShdw blurRad="279400" dist="63500" dir="10800000" algn="r" rotWithShape="0">
                <a:srgbClr val="134FC7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7B71F57-05E7-83B7-D925-5A6A03050B94}"/>
                </a:ext>
              </a:extLst>
            </p:cNvPr>
            <p:cNvGrpSpPr/>
            <p:nvPr/>
          </p:nvGrpSpPr>
          <p:grpSpPr>
            <a:xfrm>
              <a:off x="385760" y="300036"/>
              <a:ext cx="11806239" cy="552451"/>
              <a:chOff x="385760" y="300036"/>
              <a:chExt cx="11806239" cy="552451"/>
            </a:xfrm>
          </p:grpSpPr>
          <p:sp>
            <p:nvSpPr>
              <p:cNvPr id="8" name="사각형: 둥근 한쪽 모서리 7">
                <a:extLst>
                  <a:ext uri="{FF2B5EF4-FFF2-40B4-BE49-F238E27FC236}">
                    <a16:creationId xmlns:a16="http://schemas.microsoft.com/office/drawing/2014/main" id="{4DCF6F0D-7192-6C7F-820C-6BAB0EB758FB}"/>
                  </a:ext>
                </a:extLst>
              </p:cNvPr>
              <p:cNvSpPr/>
              <p:nvPr/>
            </p:nvSpPr>
            <p:spPr>
              <a:xfrm flipH="1">
                <a:off x="385760" y="304800"/>
                <a:ext cx="11806239" cy="547687"/>
              </a:xfrm>
              <a:prstGeom prst="round1Rect">
                <a:avLst>
                  <a:gd name="adj" fmla="val 12707"/>
                </a:avLst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25730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400" b="1" kern="0" dirty="0">
                    <a:ln w="12700">
                      <a:noFill/>
                    </a:ln>
                    <a:solidFill>
                      <a:srgbClr val="404040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회귀분석</a:t>
                </a:r>
                <a:endParaRPr kumimoji="0" lang="ko-KR" altLang="en-US" sz="1600" b="1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05E6647E-81D4-5722-E01F-15CC844C328B}"/>
                  </a:ext>
                </a:extLst>
              </p:cNvPr>
              <p:cNvGrpSpPr/>
              <p:nvPr/>
            </p:nvGrpSpPr>
            <p:grpSpPr>
              <a:xfrm>
                <a:off x="385760" y="300036"/>
                <a:ext cx="1188248" cy="547688"/>
                <a:chOff x="385760" y="300036"/>
                <a:chExt cx="1188248" cy="547688"/>
              </a:xfrm>
            </p:grpSpPr>
            <p:sp>
              <p:nvSpPr>
                <p:cNvPr id="9" name="사각형: 둥근 한쪽 모서리 8">
                  <a:extLst>
                    <a:ext uri="{FF2B5EF4-FFF2-40B4-BE49-F238E27FC236}">
                      <a16:creationId xmlns:a16="http://schemas.microsoft.com/office/drawing/2014/main" id="{B3060486-4E71-6D71-F4D9-AEC6CAFA11AF}"/>
                    </a:ext>
                  </a:extLst>
                </p:cNvPr>
                <p:cNvSpPr/>
                <p:nvPr/>
              </p:nvSpPr>
              <p:spPr>
                <a:xfrm flipH="1">
                  <a:off x="385760" y="300037"/>
                  <a:ext cx="528640" cy="547687"/>
                </a:xfrm>
                <a:prstGeom prst="round1Rect">
                  <a:avLst>
                    <a:gd name="adj" fmla="val 11356"/>
                  </a:avLst>
                </a:prstGeom>
                <a:solidFill>
                  <a:srgbClr val="00B050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ko-KR" alt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rPr>
                    <a:t>←</a:t>
                  </a:r>
                </a:p>
              </p:txBody>
            </p:sp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C3D059DC-82C0-A687-127C-6DBC1572D3FE}"/>
                    </a:ext>
                  </a:extLst>
                </p:cNvPr>
                <p:cNvSpPr/>
                <p:nvPr/>
              </p:nvSpPr>
              <p:spPr>
                <a:xfrm flipH="1">
                  <a:off x="914400" y="300036"/>
                  <a:ext cx="528640" cy="547687"/>
                </a:xfrm>
                <a:prstGeom prst="rect">
                  <a:avLst/>
                </a:prstGeom>
                <a:solidFill>
                  <a:srgbClr val="C0E4D8"/>
                </a:solidFill>
                <a:ln w="69850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2" name="Freeform 9">
                  <a:extLst>
                    <a:ext uri="{FF2B5EF4-FFF2-40B4-BE49-F238E27FC236}">
                      <a16:creationId xmlns:a16="http://schemas.microsoft.com/office/drawing/2014/main" id="{1230EB37-EFE2-D205-9D0C-11FA2E8D42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4201" y="467495"/>
                  <a:ext cx="176429" cy="232832"/>
                </a:xfrm>
                <a:custGeom>
                  <a:avLst/>
                  <a:gdLst>
                    <a:gd name="T0" fmla="*/ 1093 w 9310"/>
                    <a:gd name="T1" fmla="*/ 12245 h 12286"/>
                    <a:gd name="T2" fmla="*/ 582 w 9310"/>
                    <a:gd name="T3" fmla="*/ 12007 h 12286"/>
                    <a:gd name="T4" fmla="*/ 279 w 9310"/>
                    <a:gd name="T5" fmla="*/ 11710 h 12286"/>
                    <a:gd name="T6" fmla="*/ 42 w 9310"/>
                    <a:gd name="T7" fmla="*/ 11209 h 12286"/>
                    <a:gd name="T8" fmla="*/ 0 w 9310"/>
                    <a:gd name="T9" fmla="*/ 1919 h 12286"/>
                    <a:gd name="T10" fmla="*/ 117 w 9310"/>
                    <a:gd name="T11" fmla="*/ 1260 h 12286"/>
                    <a:gd name="T12" fmla="*/ 498 w 9310"/>
                    <a:gd name="T13" fmla="*/ 629 h 12286"/>
                    <a:gd name="T14" fmla="*/ 1088 w 9310"/>
                    <a:gd name="T15" fmla="*/ 189 h 12286"/>
                    <a:gd name="T16" fmla="*/ 1821 w 9310"/>
                    <a:gd name="T17" fmla="*/ 1 h 12286"/>
                    <a:gd name="T18" fmla="*/ 7682 w 9310"/>
                    <a:gd name="T19" fmla="*/ 22 h 12286"/>
                    <a:gd name="T20" fmla="*/ 8385 w 9310"/>
                    <a:gd name="T21" fmla="*/ 278 h 12286"/>
                    <a:gd name="T22" fmla="*/ 8929 w 9310"/>
                    <a:gd name="T23" fmla="*/ 772 h 12286"/>
                    <a:gd name="T24" fmla="*/ 9250 w 9310"/>
                    <a:gd name="T25" fmla="*/ 1440 h 12286"/>
                    <a:gd name="T26" fmla="*/ 9310 w 9310"/>
                    <a:gd name="T27" fmla="*/ 8471 h 12286"/>
                    <a:gd name="T28" fmla="*/ 9201 w 9310"/>
                    <a:gd name="T29" fmla="*/ 8777 h 12286"/>
                    <a:gd name="T30" fmla="*/ 8880 w 9310"/>
                    <a:gd name="T31" fmla="*/ 8949 h 12286"/>
                    <a:gd name="T32" fmla="*/ 8601 w 9310"/>
                    <a:gd name="T33" fmla="*/ 8894 h 12286"/>
                    <a:gd name="T34" fmla="*/ 8370 w 9310"/>
                    <a:gd name="T35" fmla="*/ 8615 h 12286"/>
                    <a:gd name="T36" fmla="*/ 8349 w 9310"/>
                    <a:gd name="T37" fmla="*/ 1870 h 12286"/>
                    <a:gd name="T38" fmla="*/ 8255 w 9310"/>
                    <a:gd name="T39" fmla="*/ 1503 h 12286"/>
                    <a:gd name="T40" fmla="*/ 8035 w 9310"/>
                    <a:gd name="T41" fmla="*/ 1209 h 12286"/>
                    <a:gd name="T42" fmla="*/ 7720 w 9310"/>
                    <a:gd name="T43" fmla="*/ 1018 h 12286"/>
                    <a:gd name="T44" fmla="*/ 7390 w 9310"/>
                    <a:gd name="T45" fmla="*/ 960 h 12286"/>
                    <a:gd name="T46" fmla="*/ 1680 w 9310"/>
                    <a:gd name="T47" fmla="*/ 989 h 12286"/>
                    <a:gd name="T48" fmla="*/ 1346 w 9310"/>
                    <a:gd name="T49" fmla="*/ 1150 h 12286"/>
                    <a:gd name="T50" fmla="*/ 1098 w 9310"/>
                    <a:gd name="T51" fmla="*/ 1423 h 12286"/>
                    <a:gd name="T52" fmla="*/ 970 w 9310"/>
                    <a:gd name="T53" fmla="*/ 1774 h 12286"/>
                    <a:gd name="T54" fmla="*/ 962 w 9310"/>
                    <a:gd name="T55" fmla="*/ 10904 h 12286"/>
                    <a:gd name="T56" fmla="*/ 1091 w 9310"/>
                    <a:gd name="T57" fmla="*/ 11185 h 12286"/>
                    <a:gd name="T58" fmla="*/ 1405 w 9310"/>
                    <a:gd name="T59" fmla="*/ 11326 h 12286"/>
                    <a:gd name="T60" fmla="*/ 1677 w 9310"/>
                    <a:gd name="T61" fmla="*/ 11273 h 12286"/>
                    <a:gd name="T62" fmla="*/ 4346 w 9310"/>
                    <a:gd name="T63" fmla="*/ 8559 h 12286"/>
                    <a:gd name="T64" fmla="*/ 4655 w 9310"/>
                    <a:gd name="T65" fmla="*/ 8448 h 12286"/>
                    <a:gd name="T66" fmla="*/ 4964 w 9310"/>
                    <a:gd name="T67" fmla="*/ 8559 h 12286"/>
                    <a:gd name="T68" fmla="*/ 7633 w 9310"/>
                    <a:gd name="T69" fmla="*/ 11273 h 12286"/>
                    <a:gd name="T70" fmla="*/ 7902 w 9310"/>
                    <a:gd name="T71" fmla="*/ 11326 h 12286"/>
                    <a:gd name="T72" fmla="*/ 8215 w 9310"/>
                    <a:gd name="T73" fmla="*/ 11182 h 12286"/>
                    <a:gd name="T74" fmla="*/ 8349 w 9310"/>
                    <a:gd name="T75" fmla="*/ 10897 h 12286"/>
                    <a:gd name="T76" fmla="*/ 8408 w 9310"/>
                    <a:gd name="T77" fmla="*/ 10618 h 12286"/>
                    <a:gd name="T78" fmla="*/ 8687 w 9310"/>
                    <a:gd name="T79" fmla="*/ 10387 h 12286"/>
                    <a:gd name="T80" fmla="*/ 8974 w 9310"/>
                    <a:gd name="T81" fmla="*/ 10387 h 12286"/>
                    <a:gd name="T82" fmla="*/ 9253 w 9310"/>
                    <a:gd name="T83" fmla="*/ 10618 h 12286"/>
                    <a:gd name="T84" fmla="*/ 9309 w 9310"/>
                    <a:gd name="T85" fmla="*/ 10920 h 12286"/>
                    <a:gd name="T86" fmla="*/ 9174 w 9310"/>
                    <a:gd name="T87" fmla="*/ 11466 h 12286"/>
                    <a:gd name="T88" fmla="*/ 8890 w 9310"/>
                    <a:gd name="T89" fmla="*/ 11865 h 12286"/>
                    <a:gd name="T90" fmla="*/ 8474 w 9310"/>
                    <a:gd name="T91" fmla="*/ 12151 h 12286"/>
                    <a:gd name="T92" fmla="*/ 7913 w 9310"/>
                    <a:gd name="T93" fmla="*/ 12286 h 12286"/>
                    <a:gd name="T94" fmla="*/ 7489 w 9310"/>
                    <a:gd name="T95" fmla="*/ 12242 h 12286"/>
                    <a:gd name="T96" fmla="*/ 6997 w 9310"/>
                    <a:gd name="T97" fmla="*/ 12001 h 12286"/>
                    <a:gd name="T98" fmla="*/ 2472 w 9310"/>
                    <a:gd name="T99" fmla="*/ 11859 h 12286"/>
                    <a:gd name="T100" fmla="*/ 2080 w 9310"/>
                    <a:gd name="T101" fmla="*/ 12145 h 12286"/>
                    <a:gd name="T102" fmla="*/ 1545 w 9310"/>
                    <a:gd name="T103" fmla="*/ 12285 h 122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9310" h="12286">
                      <a:moveTo>
                        <a:pt x="1447" y="12286"/>
                      </a:moveTo>
                      <a:lnTo>
                        <a:pt x="1375" y="12286"/>
                      </a:lnTo>
                      <a:lnTo>
                        <a:pt x="1232" y="12272"/>
                      </a:lnTo>
                      <a:lnTo>
                        <a:pt x="1093" y="12245"/>
                      </a:lnTo>
                      <a:lnTo>
                        <a:pt x="957" y="12203"/>
                      </a:lnTo>
                      <a:lnTo>
                        <a:pt x="826" y="12150"/>
                      </a:lnTo>
                      <a:lnTo>
                        <a:pt x="700" y="12085"/>
                      </a:lnTo>
                      <a:lnTo>
                        <a:pt x="582" y="12007"/>
                      </a:lnTo>
                      <a:lnTo>
                        <a:pt x="471" y="11918"/>
                      </a:lnTo>
                      <a:lnTo>
                        <a:pt x="419" y="11869"/>
                      </a:lnTo>
                      <a:lnTo>
                        <a:pt x="370" y="11818"/>
                      </a:lnTo>
                      <a:lnTo>
                        <a:pt x="279" y="11710"/>
                      </a:lnTo>
                      <a:lnTo>
                        <a:pt x="202" y="11595"/>
                      </a:lnTo>
                      <a:lnTo>
                        <a:pt x="135" y="11471"/>
                      </a:lnTo>
                      <a:lnTo>
                        <a:pt x="82" y="11343"/>
                      </a:lnTo>
                      <a:lnTo>
                        <a:pt x="42" y="11209"/>
                      </a:lnTo>
                      <a:lnTo>
                        <a:pt x="14" y="11070"/>
                      </a:lnTo>
                      <a:lnTo>
                        <a:pt x="1" y="10927"/>
                      </a:lnTo>
                      <a:lnTo>
                        <a:pt x="0" y="10855"/>
                      </a:lnTo>
                      <a:lnTo>
                        <a:pt x="0" y="1919"/>
                      </a:lnTo>
                      <a:lnTo>
                        <a:pt x="1" y="1821"/>
                      </a:lnTo>
                      <a:lnTo>
                        <a:pt x="22" y="1627"/>
                      </a:lnTo>
                      <a:lnTo>
                        <a:pt x="60" y="1440"/>
                      </a:lnTo>
                      <a:lnTo>
                        <a:pt x="117" y="1260"/>
                      </a:lnTo>
                      <a:lnTo>
                        <a:pt x="189" y="1089"/>
                      </a:lnTo>
                      <a:lnTo>
                        <a:pt x="278" y="924"/>
                      </a:lnTo>
                      <a:lnTo>
                        <a:pt x="382" y="772"/>
                      </a:lnTo>
                      <a:lnTo>
                        <a:pt x="498" y="629"/>
                      </a:lnTo>
                      <a:lnTo>
                        <a:pt x="629" y="498"/>
                      </a:lnTo>
                      <a:lnTo>
                        <a:pt x="772" y="382"/>
                      </a:lnTo>
                      <a:lnTo>
                        <a:pt x="924" y="278"/>
                      </a:lnTo>
                      <a:lnTo>
                        <a:pt x="1088" y="189"/>
                      </a:lnTo>
                      <a:lnTo>
                        <a:pt x="1260" y="117"/>
                      </a:lnTo>
                      <a:lnTo>
                        <a:pt x="1440" y="60"/>
                      </a:lnTo>
                      <a:lnTo>
                        <a:pt x="1627" y="22"/>
                      </a:lnTo>
                      <a:lnTo>
                        <a:pt x="1821" y="1"/>
                      </a:lnTo>
                      <a:lnTo>
                        <a:pt x="1919" y="0"/>
                      </a:lnTo>
                      <a:lnTo>
                        <a:pt x="7390" y="0"/>
                      </a:lnTo>
                      <a:lnTo>
                        <a:pt x="7489" y="1"/>
                      </a:lnTo>
                      <a:lnTo>
                        <a:pt x="7682" y="22"/>
                      </a:lnTo>
                      <a:lnTo>
                        <a:pt x="7869" y="60"/>
                      </a:lnTo>
                      <a:lnTo>
                        <a:pt x="8049" y="117"/>
                      </a:lnTo>
                      <a:lnTo>
                        <a:pt x="8222" y="189"/>
                      </a:lnTo>
                      <a:lnTo>
                        <a:pt x="8385" y="278"/>
                      </a:lnTo>
                      <a:lnTo>
                        <a:pt x="8539" y="382"/>
                      </a:lnTo>
                      <a:lnTo>
                        <a:pt x="8681" y="498"/>
                      </a:lnTo>
                      <a:lnTo>
                        <a:pt x="8811" y="629"/>
                      </a:lnTo>
                      <a:lnTo>
                        <a:pt x="8929" y="772"/>
                      </a:lnTo>
                      <a:lnTo>
                        <a:pt x="9033" y="924"/>
                      </a:lnTo>
                      <a:lnTo>
                        <a:pt x="9120" y="1089"/>
                      </a:lnTo>
                      <a:lnTo>
                        <a:pt x="9194" y="1260"/>
                      </a:lnTo>
                      <a:lnTo>
                        <a:pt x="9250" y="1440"/>
                      </a:lnTo>
                      <a:lnTo>
                        <a:pt x="9289" y="1627"/>
                      </a:lnTo>
                      <a:lnTo>
                        <a:pt x="9308" y="1821"/>
                      </a:lnTo>
                      <a:lnTo>
                        <a:pt x="9310" y="1919"/>
                      </a:lnTo>
                      <a:lnTo>
                        <a:pt x="9310" y="8471"/>
                      </a:lnTo>
                      <a:lnTo>
                        <a:pt x="9308" y="8521"/>
                      </a:lnTo>
                      <a:lnTo>
                        <a:pt x="9289" y="8615"/>
                      </a:lnTo>
                      <a:lnTo>
                        <a:pt x="9253" y="8700"/>
                      </a:lnTo>
                      <a:lnTo>
                        <a:pt x="9201" y="8777"/>
                      </a:lnTo>
                      <a:lnTo>
                        <a:pt x="9136" y="8842"/>
                      </a:lnTo>
                      <a:lnTo>
                        <a:pt x="9058" y="8894"/>
                      </a:lnTo>
                      <a:lnTo>
                        <a:pt x="8974" y="8930"/>
                      </a:lnTo>
                      <a:lnTo>
                        <a:pt x="8880" y="8949"/>
                      </a:lnTo>
                      <a:lnTo>
                        <a:pt x="8830" y="8952"/>
                      </a:lnTo>
                      <a:lnTo>
                        <a:pt x="8781" y="8949"/>
                      </a:lnTo>
                      <a:lnTo>
                        <a:pt x="8687" y="8930"/>
                      </a:lnTo>
                      <a:lnTo>
                        <a:pt x="8601" y="8894"/>
                      </a:lnTo>
                      <a:lnTo>
                        <a:pt x="8524" y="8842"/>
                      </a:lnTo>
                      <a:lnTo>
                        <a:pt x="8460" y="8777"/>
                      </a:lnTo>
                      <a:lnTo>
                        <a:pt x="8408" y="8700"/>
                      </a:lnTo>
                      <a:lnTo>
                        <a:pt x="8370" y="8615"/>
                      </a:lnTo>
                      <a:lnTo>
                        <a:pt x="8352" y="8521"/>
                      </a:lnTo>
                      <a:lnTo>
                        <a:pt x="8350" y="8471"/>
                      </a:lnTo>
                      <a:lnTo>
                        <a:pt x="8350" y="1919"/>
                      </a:lnTo>
                      <a:lnTo>
                        <a:pt x="8349" y="1870"/>
                      </a:lnTo>
                      <a:lnTo>
                        <a:pt x="8340" y="1774"/>
                      </a:lnTo>
                      <a:lnTo>
                        <a:pt x="8320" y="1680"/>
                      </a:lnTo>
                      <a:lnTo>
                        <a:pt x="8293" y="1590"/>
                      </a:lnTo>
                      <a:lnTo>
                        <a:pt x="8255" y="1503"/>
                      </a:lnTo>
                      <a:lnTo>
                        <a:pt x="8211" y="1423"/>
                      </a:lnTo>
                      <a:lnTo>
                        <a:pt x="8160" y="1346"/>
                      </a:lnTo>
                      <a:lnTo>
                        <a:pt x="8101" y="1274"/>
                      </a:lnTo>
                      <a:lnTo>
                        <a:pt x="8035" y="1209"/>
                      </a:lnTo>
                      <a:lnTo>
                        <a:pt x="7964" y="1150"/>
                      </a:lnTo>
                      <a:lnTo>
                        <a:pt x="7888" y="1099"/>
                      </a:lnTo>
                      <a:lnTo>
                        <a:pt x="7806" y="1054"/>
                      </a:lnTo>
                      <a:lnTo>
                        <a:pt x="7720" y="1018"/>
                      </a:lnTo>
                      <a:lnTo>
                        <a:pt x="7630" y="989"/>
                      </a:lnTo>
                      <a:lnTo>
                        <a:pt x="7537" y="970"/>
                      </a:lnTo>
                      <a:lnTo>
                        <a:pt x="7440" y="960"/>
                      </a:lnTo>
                      <a:lnTo>
                        <a:pt x="7390" y="960"/>
                      </a:lnTo>
                      <a:lnTo>
                        <a:pt x="1919" y="960"/>
                      </a:lnTo>
                      <a:lnTo>
                        <a:pt x="1870" y="960"/>
                      </a:lnTo>
                      <a:lnTo>
                        <a:pt x="1774" y="970"/>
                      </a:lnTo>
                      <a:lnTo>
                        <a:pt x="1680" y="989"/>
                      </a:lnTo>
                      <a:lnTo>
                        <a:pt x="1589" y="1018"/>
                      </a:lnTo>
                      <a:lnTo>
                        <a:pt x="1503" y="1054"/>
                      </a:lnTo>
                      <a:lnTo>
                        <a:pt x="1422" y="1099"/>
                      </a:lnTo>
                      <a:lnTo>
                        <a:pt x="1346" y="1150"/>
                      </a:lnTo>
                      <a:lnTo>
                        <a:pt x="1274" y="1209"/>
                      </a:lnTo>
                      <a:lnTo>
                        <a:pt x="1209" y="1274"/>
                      </a:lnTo>
                      <a:lnTo>
                        <a:pt x="1150" y="1346"/>
                      </a:lnTo>
                      <a:lnTo>
                        <a:pt x="1098" y="1423"/>
                      </a:lnTo>
                      <a:lnTo>
                        <a:pt x="1054" y="1503"/>
                      </a:lnTo>
                      <a:lnTo>
                        <a:pt x="1018" y="1590"/>
                      </a:lnTo>
                      <a:lnTo>
                        <a:pt x="989" y="1680"/>
                      </a:lnTo>
                      <a:lnTo>
                        <a:pt x="970" y="1774"/>
                      </a:lnTo>
                      <a:lnTo>
                        <a:pt x="960" y="1870"/>
                      </a:lnTo>
                      <a:lnTo>
                        <a:pt x="960" y="1919"/>
                      </a:lnTo>
                      <a:lnTo>
                        <a:pt x="960" y="10855"/>
                      </a:lnTo>
                      <a:lnTo>
                        <a:pt x="962" y="10904"/>
                      </a:lnTo>
                      <a:lnTo>
                        <a:pt x="978" y="10995"/>
                      </a:lnTo>
                      <a:lnTo>
                        <a:pt x="1011" y="11078"/>
                      </a:lnTo>
                      <a:lnTo>
                        <a:pt x="1061" y="11152"/>
                      </a:lnTo>
                      <a:lnTo>
                        <a:pt x="1091" y="11185"/>
                      </a:lnTo>
                      <a:lnTo>
                        <a:pt x="1129" y="11218"/>
                      </a:lnTo>
                      <a:lnTo>
                        <a:pt x="1212" y="11271"/>
                      </a:lnTo>
                      <a:lnTo>
                        <a:pt x="1306" y="11307"/>
                      </a:lnTo>
                      <a:lnTo>
                        <a:pt x="1405" y="11326"/>
                      </a:lnTo>
                      <a:lnTo>
                        <a:pt x="1456" y="11327"/>
                      </a:lnTo>
                      <a:lnTo>
                        <a:pt x="1504" y="11325"/>
                      </a:lnTo>
                      <a:lnTo>
                        <a:pt x="1595" y="11307"/>
                      </a:lnTo>
                      <a:lnTo>
                        <a:pt x="1677" y="11273"/>
                      </a:lnTo>
                      <a:lnTo>
                        <a:pt x="1751" y="11222"/>
                      </a:lnTo>
                      <a:lnTo>
                        <a:pt x="1784" y="11191"/>
                      </a:lnTo>
                      <a:lnTo>
                        <a:pt x="4310" y="8592"/>
                      </a:lnTo>
                      <a:lnTo>
                        <a:pt x="4346" y="8559"/>
                      </a:lnTo>
                      <a:lnTo>
                        <a:pt x="4426" y="8505"/>
                      </a:lnTo>
                      <a:lnTo>
                        <a:pt x="4513" y="8468"/>
                      </a:lnTo>
                      <a:lnTo>
                        <a:pt x="4607" y="8449"/>
                      </a:lnTo>
                      <a:lnTo>
                        <a:pt x="4655" y="8448"/>
                      </a:lnTo>
                      <a:lnTo>
                        <a:pt x="4703" y="8449"/>
                      </a:lnTo>
                      <a:lnTo>
                        <a:pt x="4797" y="8468"/>
                      </a:lnTo>
                      <a:lnTo>
                        <a:pt x="4885" y="8505"/>
                      </a:lnTo>
                      <a:lnTo>
                        <a:pt x="4964" y="8559"/>
                      </a:lnTo>
                      <a:lnTo>
                        <a:pt x="4999" y="8592"/>
                      </a:lnTo>
                      <a:lnTo>
                        <a:pt x="7527" y="11191"/>
                      </a:lnTo>
                      <a:lnTo>
                        <a:pt x="7560" y="11222"/>
                      </a:lnTo>
                      <a:lnTo>
                        <a:pt x="7633" y="11273"/>
                      </a:lnTo>
                      <a:lnTo>
                        <a:pt x="7714" y="11307"/>
                      </a:lnTo>
                      <a:lnTo>
                        <a:pt x="7803" y="11325"/>
                      </a:lnTo>
                      <a:lnTo>
                        <a:pt x="7852" y="11327"/>
                      </a:lnTo>
                      <a:lnTo>
                        <a:pt x="7902" y="11326"/>
                      </a:lnTo>
                      <a:lnTo>
                        <a:pt x="8002" y="11306"/>
                      </a:lnTo>
                      <a:lnTo>
                        <a:pt x="8095" y="11270"/>
                      </a:lnTo>
                      <a:lnTo>
                        <a:pt x="8179" y="11215"/>
                      </a:lnTo>
                      <a:lnTo>
                        <a:pt x="8215" y="11182"/>
                      </a:lnTo>
                      <a:lnTo>
                        <a:pt x="8248" y="11148"/>
                      </a:lnTo>
                      <a:lnTo>
                        <a:pt x="8298" y="11073"/>
                      </a:lnTo>
                      <a:lnTo>
                        <a:pt x="8331" y="10989"/>
                      </a:lnTo>
                      <a:lnTo>
                        <a:pt x="8349" y="10897"/>
                      </a:lnTo>
                      <a:lnTo>
                        <a:pt x="8350" y="10847"/>
                      </a:lnTo>
                      <a:lnTo>
                        <a:pt x="8352" y="10798"/>
                      </a:lnTo>
                      <a:lnTo>
                        <a:pt x="8370" y="10704"/>
                      </a:lnTo>
                      <a:lnTo>
                        <a:pt x="8408" y="10618"/>
                      </a:lnTo>
                      <a:lnTo>
                        <a:pt x="8460" y="10541"/>
                      </a:lnTo>
                      <a:lnTo>
                        <a:pt x="8524" y="10477"/>
                      </a:lnTo>
                      <a:lnTo>
                        <a:pt x="8601" y="10425"/>
                      </a:lnTo>
                      <a:lnTo>
                        <a:pt x="8687" y="10387"/>
                      </a:lnTo>
                      <a:lnTo>
                        <a:pt x="8781" y="10369"/>
                      </a:lnTo>
                      <a:lnTo>
                        <a:pt x="8830" y="10367"/>
                      </a:lnTo>
                      <a:lnTo>
                        <a:pt x="8880" y="10369"/>
                      </a:lnTo>
                      <a:lnTo>
                        <a:pt x="8974" y="10387"/>
                      </a:lnTo>
                      <a:lnTo>
                        <a:pt x="9058" y="10425"/>
                      </a:lnTo>
                      <a:lnTo>
                        <a:pt x="9136" y="10477"/>
                      </a:lnTo>
                      <a:lnTo>
                        <a:pt x="9201" y="10541"/>
                      </a:lnTo>
                      <a:lnTo>
                        <a:pt x="9253" y="10618"/>
                      </a:lnTo>
                      <a:lnTo>
                        <a:pt x="9289" y="10704"/>
                      </a:lnTo>
                      <a:lnTo>
                        <a:pt x="9308" y="10798"/>
                      </a:lnTo>
                      <a:lnTo>
                        <a:pt x="9310" y="10847"/>
                      </a:lnTo>
                      <a:lnTo>
                        <a:pt x="9309" y="10920"/>
                      </a:lnTo>
                      <a:lnTo>
                        <a:pt x="9295" y="11063"/>
                      </a:lnTo>
                      <a:lnTo>
                        <a:pt x="9267" y="11202"/>
                      </a:lnTo>
                      <a:lnTo>
                        <a:pt x="9227" y="11336"/>
                      </a:lnTo>
                      <a:lnTo>
                        <a:pt x="9174" y="11466"/>
                      </a:lnTo>
                      <a:lnTo>
                        <a:pt x="9107" y="11588"/>
                      </a:lnTo>
                      <a:lnTo>
                        <a:pt x="9030" y="11705"/>
                      </a:lnTo>
                      <a:lnTo>
                        <a:pt x="8939" y="11814"/>
                      </a:lnTo>
                      <a:lnTo>
                        <a:pt x="8890" y="11865"/>
                      </a:lnTo>
                      <a:lnTo>
                        <a:pt x="8837" y="11915"/>
                      </a:lnTo>
                      <a:lnTo>
                        <a:pt x="8724" y="12006"/>
                      </a:lnTo>
                      <a:lnTo>
                        <a:pt x="8602" y="12085"/>
                      </a:lnTo>
                      <a:lnTo>
                        <a:pt x="8474" y="12151"/>
                      </a:lnTo>
                      <a:lnTo>
                        <a:pt x="8340" y="12206"/>
                      </a:lnTo>
                      <a:lnTo>
                        <a:pt x="8200" y="12246"/>
                      </a:lnTo>
                      <a:lnTo>
                        <a:pt x="8058" y="12273"/>
                      </a:lnTo>
                      <a:lnTo>
                        <a:pt x="7913" y="12286"/>
                      </a:lnTo>
                      <a:lnTo>
                        <a:pt x="7841" y="12286"/>
                      </a:lnTo>
                      <a:lnTo>
                        <a:pt x="7767" y="12285"/>
                      </a:lnTo>
                      <a:lnTo>
                        <a:pt x="7626" y="12269"/>
                      </a:lnTo>
                      <a:lnTo>
                        <a:pt x="7489" y="12242"/>
                      </a:lnTo>
                      <a:lnTo>
                        <a:pt x="7358" y="12200"/>
                      </a:lnTo>
                      <a:lnTo>
                        <a:pt x="7232" y="12147"/>
                      </a:lnTo>
                      <a:lnTo>
                        <a:pt x="7111" y="12079"/>
                      </a:lnTo>
                      <a:lnTo>
                        <a:pt x="6997" y="12001"/>
                      </a:lnTo>
                      <a:lnTo>
                        <a:pt x="6889" y="11911"/>
                      </a:lnTo>
                      <a:lnTo>
                        <a:pt x="6839" y="11859"/>
                      </a:lnTo>
                      <a:lnTo>
                        <a:pt x="4655" y="9615"/>
                      </a:lnTo>
                      <a:lnTo>
                        <a:pt x="2472" y="11859"/>
                      </a:lnTo>
                      <a:lnTo>
                        <a:pt x="2422" y="11909"/>
                      </a:lnTo>
                      <a:lnTo>
                        <a:pt x="2315" y="12000"/>
                      </a:lnTo>
                      <a:lnTo>
                        <a:pt x="2201" y="12079"/>
                      </a:lnTo>
                      <a:lnTo>
                        <a:pt x="2080" y="12145"/>
                      </a:lnTo>
                      <a:lnTo>
                        <a:pt x="1955" y="12199"/>
                      </a:lnTo>
                      <a:lnTo>
                        <a:pt x="1823" y="12240"/>
                      </a:lnTo>
                      <a:lnTo>
                        <a:pt x="1686" y="12269"/>
                      </a:lnTo>
                      <a:lnTo>
                        <a:pt x="1545" y="12285"/>
                      </a:lnTo>
                      <a:lnTo>
                        <a:pt x="1473" y="12286"/>
                      </a:lnTo>
                      <a:lnTo>
                        <a:pt x="1460" y="12286"/>
                      </a:lnTo>
                      <a:lnTo>
                        <a:pt x="1447" y="1228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grpSp>
              <p:nvGrpSpPr>
                <p:cNvPr id="21" name="그룹 20">
                  <a:extLst>
                    <a:ext uri="{FF2B5EF4-FFF2-40B4-BE49-F238E27FC236}">
                      <a16:creationId xmlns:a16="http://schemas.microsoft.com/office/drawing/2014/main" id="{C1FB10B1-E3EF-733A-DDB1-4C25CC3AD0FD}"/>
                    </a:ext>
                  </a:extLst>
                </p:cNvPr>
                <p:cNvGrpSpPr/>
                <p:nvPr/>
              </p:nvGrpSpPr>
              <p:grpSpPr>
                <a:xfrm>
                  <a:off x="1312072" y="447672"/>
                  <a:ext cx="261936" cy="261936"/>
                  <a:chOff x="1312072" y="447672"/>
                  <a:chExt cx="261936" cy="261936"/>
                </a:xfrm>
              </p:grpSpPr>
              <p:sp>
                <p:nvSpPr>
                  <p:cNvPr id="11" name="타원 10">
                    <a:extLst>
                      <a:ext uri="{FF2B5EF4-FFF2-40B4-BE49-F238E27FC236}">
                        <a16:creationId xmlns:a16="http://schemas.microsoft.com/office/drawing/2014/main" id="{94D63D57-A6E2-91C5-4924-13CD063BA91A}"/>
                      </a:ext>
                    </a:extLst>
                  </p:cNvPr>
                  <p:cNvSpPr/>
                  <p:nvPr/>
                </p:nvSpPr>
                <p:spPr>
                  <a:xfrm flipH="1">
                    <a:off x="1312072" y="447672"/>
                    <a:ext cx="261936" cy="261936"/>
                  </a:xfrm>
                  <a:prstGeom prst="ellipse">
                    <a:avLst/>
                  </a:prstGeom>
                  <a:solidFill>
                    <a:srgbClr val="05D686"/>
                  </a:solidFill>
                  <a:ln w="69850">
                    <a:noFill/>
                  </a:ln>
                  <a:effectLst>
                    <a:outerShdw blurRad="50800" dist="38100" dir="8100000" algn="tr" rotWithShape="0">
                      <a:prstClr val="black">
                        <a:alpha val="2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66396336-2156-1477-ABA6-1A8F4FE15D78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ED4728B8-6F4F-D562-65AE-E1BBAAD40640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32926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8" name="타원 17">
                    <a:extLst>
                      <a:ext uri="{FF2B5EF4-FFF2-40B4-BE49-F238E27FC236}">
                        <a16:creationId xmlns:a16="http://schemas.microsoft.com/office/drawing/2014/main" id="{CC7D90C3-DC54-DC6A-CE99-7491445C964A}"/>
                      </a:ext>
                    </a:extLst>
                  </p:cNvPr>
                  <p:cNvSpPr/>
                  <p:nvPr/>
                </p:nvSpPr>
                <p:spPr>
                  <a:xfrm flipH="1">
                    <a:off x="1394940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  <p:sp>
                <p:nvSpPr>
                  <p:cNvPr id="19" name="타원 18">
                    <a:extLst>
                      <a:ext uri="{FF2B5EF4-FFF2-40B4-BE49-F238E27FC236}">
                        <a16:creationId xmlns:a16="http://schemas.microsoft.com/office/drawing/2014/main" id="{F6C91D8D-4906-85D2-74FB-DB531377B6C5}"/>
                      </a:ext>
                    </a:extLst>
                  </p:cNvPr>
                  <p:cNvSpPr/>
                  <p:nvPr/>
                </p:nvSpPr>
                <p:spPr>
                  <a:xfrm flipH="1">
                    <a:off x="1453576" y="591603"/>
                    <a:ext cx="29905" cy="29905"/>
                  </a:xfrm>
                  <a:prstGeom prst="ellipse">
                    <a:avLst/>
                  </a:prstGeom>
                  <a:solidFill>
                    <a:schemeClr val="bg1"/>
                  </a:solidFill>
                  <a:ln w="6985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1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404040"/>
                      </a:solidFill>
                      <a:effectLst/>
                      <a:uLnTx/>
                      <a:uFillTx/>
                      <a:latin typeface="맑은 고딕" panose="020F0502020204030204"/>
                      <a:ea typeface="맑은 고딕" panose="020B0503020000020004" pitchFamily="50" charset="-127"/>
                      <a:cs typeface="+mn-cs"/>
                    </a:endParaRPr>
                  </a:p>
                </p:txBody>
              </p:sp>
            </p:grpSp>
          </p:grp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09A19D5-D37B-FC5D-798F-816DFB291616}"/>
                </a:ext>
              </a:extLst>
            </p:cNvPr>
            <p:cNvGrpSpPr/>
            <p:nvPr/>
          </p:nvGrpSpPr>
          <p:grpSpPr>
            <a:xfrm>
              <a:off x="537177" y="972318"/>
              <a:ext cx="2697177" cy="313557"/>
              <a:chOff x="537177" y="972318"/>
              <a:chExt cx="2697177" cy="313557"/>
            </a:xfrm>
          </p:grpSpPr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3BE326B6-ED08-6B0F-A412-E2B80DA0625A}"/>
                  </a:ext>
                </a:extLst>
              </p:cNvPr>
              <p:cNvSpPr/>
              <p:nvPr/>
            </p:nvSpPr>
            <p:spPr>
              <a:xfrm flipH="1">
                <a:off x="537177" y="972318"/>
                <a:ext cx="1486931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17938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solidFill>
                      <a:srgbClr val="40404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Regression analysis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DEC3A2EB-4757-F84A-B324-A18349D9C31D}"/>
                  </a:ext>
                </a:extLst>
              </p:cNvPr>
              <p:cNvSpPr/>
              <p:nvPr/>
            </p:nvSpPr>
            <p:spPr>
              <a:xfrm flipH="1">
                <a:off x="2167518" y="972318"/>
                <a:ext cx="1066836" cy="313557"/>
              </a:xfrm>
              <a:prstGeom prst="rect">
                <a:avLst/>
              </a:prstGeom>
              <a:solidFill>
                <a:schemeClr val="bg1"/>
              </a:solidFill>
              <a:ln w="698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1000" kern="0" dirty="0">
                    <a:solidFill>
                      <a:srgbClr val="404040"/>
                    </a:solidFill>
                    <a:latin typeface="맑은 고딕" panose="020F0502020204030204"/>
                    <a:ea typeface="맑은 고딕" panose="020B0503020000020004" pitchFamily="50" charset="-127"/>
                  </a:rPr>
                  <a:t>6~9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rPr>
                  <a:t> page</a:t>
                </a: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A4E6B163-00E0-C958-B45A-84D2B7EAFD2B}"/>
                  </a:ext>
                </a:extLst>
              </p:cNvPr>
              <p:cNvGrpSpPr/>
              <p:nvPr/>
            </p:nvGrpSpPr>
            <p:grpSpPr>
              <a:xfrm>
                <a:off x="3027542" y="1042582"/>
                <a:ext cx="54193" cy="156932"/>
                <a:chOff x="3340391" y="1122365"/>
                <a:chExt cx="77764" cy="225192"/>
              </a:xfrm>
            </p:grpSpPr>
            <p:sp>
              <p:nvSpPr>
                <p:cNvPr id="34" name="이등변 삼각형 33">
                  <a:extLst>
                    <a:ext uri="{FF2B5EF4-FFF2-40B4-BE49-F238E27FC236}">
                      <a16:creationId xmlns:a16="http://schemas.microsoft.com/office/drawing/2014/main" id="{FD577880-9C6E-1F7F-CAAF-4B25D4C2FF8B}"/>
                    </a:ext>
                  </a:extLst>
                </p:cNvPr>
                <p:cNvSpPr/>
                <p:nvPr/>
              </p:nvSpPr>
              <p:spPr>
                <a:xfrm>
                  <a:off x="3340399" y="1122365"/>
                  <a:ext cx="77756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이등변 삼각형 34">
                  <a:extLst>
                    <a:ext uri="{FF2B5EF4-FFF2-40B4-BE49-F238E27FC236}">
                      <a16:creationId xmlns:a16="http://schemas.microsoft.com/office/drawing/2014/main" id="{89F4DBC0-9ED5-F55A-6570-72CB0C10E7BB}"/>
                    </a:ext>
                  </a:extLst>
                </p:cNvPr>
                <p:cNvSpPr/>
                <p:nvPr/>
              </p:nvSpPr>
              <p:spPr>
                <a:xfrm rot="10800000">
                  <a:off x="3340391" y="1280525"/>
                  <a:ext cx="77757" cy="67032"/>
                </a:xfrm>
                <a:prstGeom prst="triangle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맑은 고딕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7AB45156-BAE4-3A67-AA91-9062EAAFD7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8109" y="1050363"/>
                <a:ext cx="137005" cy="168203"/>
              </a:xfrm>
              <a:custGeom>
                <a:avLst/>
                <a:gdLst>
                  <a:gd name="T0" fmla="*/ 1930 w 2831"/>
                  <a:gd name="T1" fmla="*/ 2787 h 3472"/>
                  <a:gd name="T2" fmla="*/ 1791 w 2831"/>
                  <a:gd name="T3" fmla="*/ 2855 h 3472"/>
                  <a:gd name="T4" fmla="*/ 2114 w 2831"/>
                  <a:gd name="T5" fmla="*/ 3172 h 3472"/>
                  <a:gd name="T6" fmla="*/ 2628 w 2831"/>
                  <a:gd name="T7" fmla="*/ 2656 h 3472"/>
                  <a:gd name="T8" fmla="*/ 2538 w 2831"/>
                  <a:gd name="T9" fmla="*/ 2529 h 3472"/>
                  <a:gd name="T10" fmla="*/ 1440 w 2831"/>
                  <a:gd name="T11" fmla="*/ 2529 h 3472"/>
                  <a:gd name="T12" fmla="*/ 914 w 2831"/>
                  <a:gd name="T13" fmla="*/ 2569 h 3472"/>
                  <a:gd name="T14" fmla="*/ 928 w 2831"/>
                  <a:gd name="T15" fmla="*/ 2433 h 3472"/>
                  <a:gd name="T16" fmla="*/ 807 w 2831"/>
                  <a:gd name="T17" fmla="*/ 2382 h 3472"/>
                  <a:gd name="T18" fmla="*/ 439 w 2831"/>
                  <a:gd name="T19" fmla="*/ 2514 h 3472"/>
                  <a:gd name="T20" fmla="*/ 470 w 2831"/>
                  <a:gd name="T21" fmla="*/ 2433 h 3472"/>
                  <a:gd name="T22" fmla="*/ 2186 w 2831"/>
                  <a:gd name="T23" fmla="*/ 2182 h 3472"/>
                  <a:gd name="T24" fmla="*/ 2642 w 2831"/>
                  <a:gd name="T25" fmla="*/ 2371 h 3472"/>
                  <a:gd name="T26" fmla="*/ 2831 w 2831"/>
                  <a:gd name="T27" fmla="*/ 2827 h 3472"/>
                  <a:gd name="T28" fmla="*/ 2642 w 2831"/>
                  <a:gd name="T29" fmla="*/ 3283 h 3472"/>
                  <a:gd name="T30" fmla="*/ 2186 w 2831"/>
                  <a:gd name="T31" fmla="*/ 3472 h 3472"/>
                  <a:gd name="T32" fmla="*/ 1729 w 2831"/>
                  <a:gd name="T33" fmla="*/ 3283 h 3472"/>
                  <a:gd name="T34" fmla="*/ 1540 w 2831"/>
                  <a:gd name="T35" fmla="*/ 2827 h 3472"/>
                  <a:gd name="T36" fmla="*/ 1729 w 2831"/>
                  <a:gd name="T37" fmla="*/ 2371 h 3472"/>
                  <a:gd name="T38" fmla="*/ 2186 w 2831"/>
                  <a:gd name="T39" fmla="*/ 2182 h 3472"/>
                  <a:gd name="T40" fmla="*/ 1540 w 2831"/>
                  <a:gd name="T41" fmla="*/ 2083 h 3472"/>
                  <a:gd name="T42" fmla="*/ 914 w 2831"/>
                  <a:gd name="T43" fmla="*/ 2123 h 3472"/>
                  <a:gd name="T44" fmla="*/ 928 w 2831"/>
                  <a:gd name="T45" fmla="*/ 1986 h 3472"/>
                  <a:gd name="T46" fmla="*/ 807 w 2831"/>
                  <a:gd name="T47" fmla="*/ 1957 h 3472"/>
                  <a:gd name="T48" fmla="*/ 439 w 2831"/>
                  <a:gd name="T49" fmla="*/ 2088 h 3472"/>
                  <a:gd name="T50" fmla="*/ 470 w 2831"/>
                  <a:gd name="T51" fmla="*/ 2007 h 3472"/>
                  <a:gd name="T52" fmla="*/ 944 w 2831"/>
                  <a:gd name="T53" fmla="*/ 1588 h 3472"/>
                  <a:gd name="T54" fmla="*/ 1786 w 2831"/>
                  <a:gd name="T55" fmla="*/ 1702 h 3472"/>
                  <a:gd name="T56" fmla="*/ 904 w 2831"/>
                  <a:gd name="T57" fmla="*/ 1716 h 3472"/>
                  <a:gd name="T58" fmla="*/ 944 w 2831"/>
                  <a:gd name="T59" fmla="*/ 1588 h 3472"/>
                  <a:gd name="T60" fmla="*/ 800 w 2831"/>
                  <a:gd name="T61" fmla="*/ 1548 h 3472"/>
                  <a:gd name="T62" fmla="*/ 430 w 2831"/>
                  <a:gd name="T63" fmla="*/ 1656 h 3472"/>
                  <a:gd name="T64" fmla="*/ 484 w 2831"/>
                  <a:gd name="T65" fmla="*/ 1589 h 3472"/>
                  <a:gd name="T66" fmla="*/ 1738 w 2831"/>
                  <a:gd name="T67" fmla="*/ 1140 h 3472"/>
                  <a:gd name="T68" fmla="*/ 1778 w 2831"/>
                  <a:gd name="T69" fmla="*/ 1269 h 3472"/>
                  <a:gd name="T70" fmla="*/ 896 w 2831"/>
                  <a:gd name="T71" fmla="*/ 1255 h 3472"/>
                  <a:gd name="T72" fmla="*/ 769 w 2831"/>
                  <a:gd name="T73" fmla="*/ 1030 h 3472"/>
                  <a:gd name="T74" fmla="*/ 616 w 2831"/>
                  <a:gd name="T75" fmla="*/ 1312 h 3472"/>
                  <a:gd name="T76" fmla="*/ 423 w 2831"/>
                  <a:gd name="T77" fmla="*/ 1202 h 3472"/>
                  <a:gd name="T78" fmla="*/ 496 w 2831"/>
                  <a:gd name="T79" fmla="*/ 1154 h 3472"/>
                  <a:gd name="T80" fmla="*/ 548 w 2831"/>
                  <a:gd name="T81" fmla="*/ 372 h 3472"/>
                  <a:gd name="T82" fmla="*/ 681 w 2831"/>
                  <a:gd name="T83" fmla="*/ 618 h 3472"/>
                  <a:gd name="T84" fmla="*/ 1588 w 2831"/>
                  <a:gd name="T85" fmla="*/ 597 h 3472"/>
                  <a:gd name="T86" fmla="*/ 1683 w 2831"/>
                  <a:gd name="T87" fmla="*/ 347 h 3472"/>
                  <a:gd name="T88" fmla="*/ 2201 w 2831"/>
                  <a:gd name="T89" fmla="*/ 438 h 3472"/>
                  <a:gd name="T90" fmla="*/ 2118 w 2831"/>
                  <a:gd name="T91" fmla="*/ 2037 h 3472"/>
                  <a:gd name="T92" fmla="*/ 1412 w 2831"/>
                  <a:gd name="T93" fmla="*/ 3005 h 3472"/>
                  <a:gd name="T94" fmla="*/ 47 w 2831"/>
                  <a:gd name="T95" fmla="*/ 3054 h 3472"/>
                  <a:gd name="T96" fmla="*/ 21 w 2831"/>
                  <a:gd name="T97" fmla="*/ 455 h 3472"/>
                  <a:gd name="T98" fmla="*/ 1118 w 2831"/>
                  <a:gd name="T99" fmla="*/ 99 h 3472"/>
                  <a:gd name="T100" fmla="*/ 1053 w 2831"/>
                  <a:gd name="T101" fmla="*/ 211 h 3472"/>
                  <a:gd name="T102" fmla="*/ 1182 w 2831"/>
                  <a:gd name="T103" fmla="*/ 211 h 3472"/>
                  <a:gd name="T104" fmla="*/ 1118 w 2831"/>
                  <a:gd name="T105" fmla="*/ 99 h 3472"/>
                  <a:gd name="T106" fmla="*/ 1268 w 2831"/>
                  <a:gd name="T107" fmla="*/ 85 h 3472"/>
                  <a:gd name="T108" fmla="*/ 1328 w 2831"/>
                  <a:gd name="T109" fmla="*/ 238 h 3472"/>
                  <a:gd name="T110" fmla="*/ 1564 w 2831"/>
                  <a:gd name="T111" fmla="*/ 312 h 3472"/>
                  <a:gd name="T112" fmla="*/ 1547 w 2831"/>
                  <a:gd name="T113" fmla="*/ 503 h 3472"/>
                  <a:gd name="T114" fmla="*/ 711 w 2831"/>
                  <a:gd name="T115" fmla="*/ 521 h 3472"/>
                  <a:gd name="T116" fmla="*/ 657 w 2831"/>
                  <a:gd name="T117" fmla="*/ 338 h 3472"/>
                  <a:gd name="T118" fmla="*/ 889 w 2831"/>
                  <a:gd name="T119" fmla="*/ 245 h 3472"/>
                  <a:gd name="T120" fmla="*/ 954 w 2831"/>
                  <a:gd name="T121" fmla="*/ 11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831" h="3472">
                    <a:moveTo>
                      <a:pt x="2538" y="2529"/>
                    </a:moveTo>
                    <a:lnTo>
                      <a:pt x="2517" y="2531"/>
                    </a:lnTo>
                    <a:lnTo>
                      <a:pt x="2496" y="2537"/>
                    </a:lnTo>
                    <a:lnTo>
                      <a:pt x="2476" y="2547"/>
                    </a:lnTo>
                    <a:lnTo>
                      <a:pt x="2459" y="2563"/>
                    </a:lnTo>
                    <a:lnTo>
                      <a:pt x="2124" y="2939"/>
                    </a:lnTo>
                    <a:lnTo>
                      <a:pt x="1950" y="2800"/>
                    </a:lnTo>
                    <a:lnTo>
                      <a:pt x="1930" y="2787"/>
                    </a:lnTo>
                    <a:lnTo>
                      <a:pt x="1909" y="2780"/>
                    </a:lnTo>
                    <a:lnTo>
                      <a:pt x="1888" y="2778"/>
                    </a:lnTo>
                    <a:lnTo>
                      <a:pt x="1866" y="2780"/>
                    </a:lnTo>
                    <a:lnTo>
                      <a:pt x="1845" y="2787"/>
                    </a:lnTo>
                    <a:lnTo>
                      <a:pt x="1826" y="2799"/>
                    </a:lnTo>
                    <a:lnTo>
                      <a:pt x="1810" y="2814"/>
                    </a:lnTo>
                    <a:lnTo>
                      <a:pt x="1797" y="2834"/>
                    </a:lnTo>
                    <a:lnTo>
                      <a:pt x="1791" y="2855"/>
                    </a:lnTo>
                    <a:lnTo>
                      <a:pt x="1788" y="2876"/>
                    </a:lnTo>
                    <a:lnTo>
                      <a:pt x="1791" y="2899"/>
                    </a:lnTo>
                    <a:lnTo>
                      <a:pt x="1797" y="2920"/>
                    </a:lnTo>
                    <a:lnTo>
                      <a:pt x="1809" y="2938"/>
                    </a:lnTo>
                    <a:lnTo>
                      <a:pt x="1826" y="2954"/>
                    </a:lnTo>
                    <a:lnTo>
                      <a:pt x="2073" y="3152"/>
                    </a:lnTo>
                    <a:lnTo>
                      <a:pt x="2093" y="3165"/>
                    </a:lnTo>
                    <a:lnTo>
                      <a:pt x="2114" y="3172"/>
                    </a:lnTo>
                    <a:lnTo>
                      <a:pt x="2135" y="3174"/>
                    </a:lnTo>
                    <a:lnTo>
                      <a:pt x="2156" y="3172"/>
                    </a:lnTo>
                    <a:lnTo>
                      <a:pt x="2175" y="3166"/>
                    </a:lnTo>
                    <a:lnTo>
                      <a:pt x="2194" y="3155"/>
                    </a:lnTo>
                    <a:lnTo>
                      <a:pt x="2210" y="3142"/>
                    </a:lnTo>
                    <a:lnTo>
                      <a:pt x="2607" y="2694"/>
                    </a:lnTo>
                    <a:lnTo>
                      <a:pt x="2620" y="2676"/>
                    </a:lnTo>
                    <a:lnTo>
                      <a:pt x="2628" y="2656"/>
                    </a:lnTo>
                    <a:lnTo>
                      <a:pt x="2633" y="2633"/>
                    </a:lnTo>
                    <a:lnTo>
                      <a:pt x="2631" y="2612"/>
                    </a:lnTo>
                    <a:lnTo>
                      <a:pt x="2625" y="2591"/>
                    </a:lnTo>
                    <a:lnTo>
                      <a:pt x="2615" y="2571"/>
                    </a:lnTo>
                    <a:lnTo>
                      <a:pt x="2599" y="2555"/>
                    </a:lnTo>
                    <a:lnTo>
                      <a:pt x="2580" y="2542"/>
                    </a:lnTo>
                    <a:lnTo>
                      <a:pt x="2560" y="2534"/>
                    </a:lnTo>
                    <a:lnTo>
                      <a:pt x="2538" y="2529"/>
                    </a:lnTo>
                    <a:close/>
                    <a:moveTo>
                      <a:pt x="944" y="2430"/>
                    </a:moveTo>
                    <a:lnTo>
                      <a:pt x="1391" y="2430"/>
                    </a:lnTo>
                    <a:lnTo>
                      <a:pt x="1406" y="2433"/>
                    </a:lnTo>
                    <a:lnTo>
                      <a:pt x="1420" y="2440"/>
                    </a:lnTo>
                    <a:lnTo>
                      <a:pt x="1431" y="2450"/>
                    </a:lnTo>
                    <a:lnTo>
                      <a:pt x="1438" y="2464"/>
                    </a:lnTo>
                    <a:lnTo>
                      <a:pt x="1440" y="2480"/>
                    </a:lnTo>
                    <a:lnTo>
                      <a:pt x="1440" y="2529"/>
                    </a:lnTo>
                    <a:lnTo>
                      <a:pt x="1438" y="2545"/>
                    </a:lnTo>
                    <a:lnTo>
                      <a:pt x="1431" y="2559"/>
                    </a:lnTo>
                    <a:lnTo>
                      <a:pt x="1420" y="2569"/>
                    </a:lnTo>
                    <a:lnTo>
                      <a:pt x="1406" y="2577"/>
                    </a:lnTo>
                    <a:lnTo>
                      <a:pt x="1391" y="2579"/>
                    </a:lnTo>
                    <a:lnTo>
                      <a:pt x="944" y="2579"/>
                    </a:lnTo>
                    <a:lnTo>
                      <a:pt x="928" y="2577"/>
                    </a:lnTo>
                    <a:lnTo>
                      <a:pt x="914" y="2569"/>
                    </a:lnTo>
                    <a:lnTo>
                      <a:pt x="904" y="2559"/>
                    </a:lnTo>
                    <a:lnTo>
                      <a:pt x="896" y="2545"/>
                    </a:lnTo>
                    <a:lnTo>
                      <a:pt x="894" y="2529"/>
                    </a:lnTo>
                    <a:lnTo>
                      <a:pt x="894" y="2480"/>
                    </a:lnTo>
                    <a:lnTo>
                      <a:pt x="896" y="2464"/>
                    </a:lnTo>
                    <a:lnTo>
                      <a:pt x="904" y="2450"/>
                    </a:lnTo>
                    <a:lnTo>
                      <a:pt x="914" y="2440"/>
                    </a:lnTo>
                    <a:lnTo>
                      <a:pt x="928" y="2433"/>
                    </a:lnTo>
                    <a:lnTo>
                      <a:pt x="944" y="2430"/>
                    </a:lnTo>
                    <a:close/>
                    <a:moveTo>
                      <a:pt x="769" y="2319"/>
                    </a:moveTo>
                    <a:lnTo>
                      <a:pt x="783" y="2322"/>
                    </a:lnTo>
                    <a:lnTo>
                      <a:pt x="795" y="2330"/>
                    </a:lnTo>
                    <a:lnTo>
                      <a:pt x="805" y="2341"/>
                    </a:lnTo>
                    <a:lnTo>
                      <a:pt x="810" y="2355"/>
                    </a:lnTo>
                    <a:lnTo>
                      <a:pt x="810" y="2368"/>
                    </a:lnTo>
                    <a:lnTo>
                      <a:pt x="807" y="2382"/>
                    </a:lnTo>
                    <a:lnTo>
                      <a:pt x="800" y="2395"/>
                    </a:lnTo>
                    <a:lnTo>
                      <a:pt x="616" y="2600"/>
                    </a:lnTo>
                    <a:lnTo>
                      <a:pt x="606" y="2608"/>
                    </a:lnTo>
                    <a:lnTo>
                      <a:pt x="594" y="2613"/>
                    </a:lnTo>
                    <a:lnTo>
                      <a:pt x="581" y="2616"/>
                    </a:lnTo>
                    <a:lnTo>
                      <a:pt x="567" y="2612"/>
                    </a:lnTo>
                    <a:lnTo>
                      <a:pt x="553" y="2605"/>
                    </a:lnTo>
                    <a:lnTo>
                      <a:pt x="439" y="2514"/>
                    </a:lnTo>
                    <a:lnTo>
                      <a:pt x="430" y="2503"/>
                    </a:lnTo>
                    <a:lnTo>
                      <a:pt x="423" y="2490"/>
                    </a:lnTo>
                    <a:lnTo>
                      <a:pt x="422" y="2477"/>
                    </a:lnTo>
                    <a:lnTo>
                      <a:pt x="425" y="2463"/>
                    </a:lnTo>
                    <a:lnTo>
                      <a:pt x="432" y="2449"/>
                    </a:lnTo>
                    <a:lnTo>
                      <a:pt x="442" y="2440"/>
                    </a:lnTo>
                    <a:lnTo>
                      <a:pt x="456" y="2435"/>
                    </a:lnTo>
                    <a:lnTo>
                      <a:pt x="470" y="2433"/>
                    </a:lnTo>
                    <a:lnTo>
                      <a:pt x="484" y="2436"/>
                    </a:lnTo>
                    <a:lnTo>
                      <a:pt x="496" y="2443"/>
                    </a:lnTo>
                    <a:lnTo>
                      <a:pt x="576" y="2507"/>
                    </a:lnTo>
                    <a:lnTo>
                      <a:pt x="731" y="2334"/>
                    </a:lnTo>
                    <a:lnTo>
                      <a:pt x="742" y="2324"/>
                    </a:lnTo>
                    <a:lnTo>
                      <a:pt x="755" y="2320"/>
                    </a:lnTo>
                    <a:lnTo>
                      <a:pt x="769" y="2319"/>
                    </a:lnTo>
                    <a:close/>
                    <a:moveTo>
                      <a:pt x="2186" y="2182"/>
                    </a:moveTo>
                    <a:lnTo>
                      <a:pt x="2251" y="2185"/>
                    </a:lnTo>
                    <a:lnTo>
                      <a:pt x="2316" y="2196"/>
                    </a:lnTo>
                    <a:lnTo>
                      <a:pt x="2378" y="2212"/>
                    </a:lnTo>
                    <a:lnTo>
                      <a:pt x="2437" y="2233"/>
                    </a:lnTo>
                    <a:lnTo>
                      <a:pt x="2494" y="2260"/>
                    </a:lnTo>
                    <a:lnTo>
                      <a:pt x="2546" y="2293"/>
                    </a:lnTo>
                    <a:lnTo>
                      <a:pt x="2596" y="2329"/>
                    </a:lnTo>
                    <a:lnTo>
                      <a:pt x="2642" y="2371"/>
                    </a:lnTo>
                    <a:lnTo>
                      <a:pt x="2683" y="2417"/>
                    </a:lnTo>
                    <a:lnTo>
                      <a:pt x="2721" y="2466"/>
                    </a:lnTo>
                    <a:lnTo>
                      <a:pt x="2753" y="2520"/>
                    </a:lnTo>
                    <a:lnTo>
                      <a:pt x="2780" y="2577"/>
                    </a:lnTo>
                    <a:lnTo>
                      <a:pt x="2802" y="2636"/>
                    </a:lnTo>
                    <a:lnTo>
                      <a:pt x="2818" y="2698"/>
                    </a:lnTo>
                    <a:lnTo>
                      <a:pt x="2828" y="2761"/>
                    </a:lnTo>
                    <a:lnTo>
                      <a:pt x="2831" y="2827"/>
                    </a:lnTo>
                    <a:lnTo>
                      <a:pt x="2828" y="2893"/>
                    </a:lnTo>
                    <a:lnTo>
                      <a:pt x="2818" y="2958"/>
                    </a:lnTo>
                    <a:lnTo>
                      <a:pt x="2802" y="3019"/>
                    </a:lnTo>
                    <a:lnTo>
                      <a:pt x="2780" y="3079"/>
                    </a:lnTo>
                    <a:lnTo>
                      <a:pt x="2753" y="3134"/>
                    </a:lnTo>
                    <a:lnTo>
                      <a:pt x="2721" y="3188"/>
                    </a:lnTo>
                    <a:lnTo>
                      <a:pt x="2683" y="3237"/>
                    </a:lnTo>
                    <a:lnTo>
                      <a:pt x="2642" y="3283"/>
                    </a:lnTo>
                    <a:lnTo>
                      <a:pt x="2596" y="3325"/>
                    </a:lnTo>
                    <a:lnTo>
                      <a:pt x="2546" y="3362"/>
                    </a:lnTo>
                    <a:lnTo>
                      <a:pt x="2494" y="3394"/>
                    </a:lnTo>
                    <a:lnTo>
                      <a:pt x="2437" y="3421"/>
                    </a:lnTo>
                    <a:lnTo>
                      <a:pt x="2378" y="3443"/>
                    </a:lnTo>
                    <a:lnTo>
                      <a:pt x="2316" y="3459"/>
                    </a:lnTo>
                    <a:lnTo>
                      <a:pt x="2251" y="3469"/>
                    </a:lnTo>
                    <a:lnTo>
                      <a:pt x="2186" y="3472"/>
                    </a:lnTo>
                    <a:lnTo>
                      <a:pt x="2120" y="3469"/>
                    </a:lnTo>
                    <a:lnTo>
                      <a:pt x="2055" y="3459"/>
                    </a:lnTo>
                    <a:lnTo>
                      <a:pt x="1993" y="3443"/>
                    </a:lnTo>
                    <a:lnTo>
                      <a:pt x="1934" y="3421"/>
                    </a:lnTo>
                    <a:lnTo>
                      <a:pt x="1877" y="3394"/>
                    </a:lnTo>
                    <a:lnTo>
                      <a:pt x="1825" y="3362"/>
                    </a:lnTo>
                    <a:lnTo>
                      <a:pt x="1775" y="3325"/>
                    </a:lnTo>
                    <a:lnTo>
                      <a:pt x="1729" y="3283"/>
                    </a:lnTo>
                    <a:lnTo>
                      <a:pt x="1688" y="3237"/>
                    </a:lnTo>
                    <a:lnTo>
                      <a:pt x="1650" y="3188"/>
                    </a:lnTo>
                    <a:lnTo>
                      <a:pt x="1618" y="3134"/>
                    </a:lnTo>
                    <a:lnTo>
                      <a:pt x="1591" y="3079"/>
                    </a:lnTo>
                    <a:lnTo>
                      <a:pt x="1569" y="3019"/>
                    </a:lnTo>
                    <a:lnTo>
                      <a:pt x="1553" y="2958"/>
                    </a:lnTo>
                    <a:lnTo>
                      <a:pt x="1543" y="2893"/>
                    </a:lnTo>
                    <a:lnTo>
                      <a:pt x="1540" y="2827"/>
                    </a:lnTo>
                    <a:lnTo>
                      <a:pt x="1543" y="2761"/>
                    </a:lnTo>
                    <a:lnTo>
                      <a:pt x="1553" y="2698"/>
                    </a:lnTo>
                    <a:lnTo>
                      <a:pt x="1569" y="2636"/>
                    </a:lnTo>
                    <a:lnTo>
                      <a:pt x="1591" y="2577"/>
                    </a:lnTo>
                    <a:lnTo>
                      <a:pt x="1618" y="2520"/>
                    </a:lnTo>
                    <a:lnTo>
                      <a:pt x="1650" y="2466"/>
                    </a:lnTo>
                    <a:lnTo>
                      <a:pt x="1688" y="2417"/>
                    </a:lnTo>
                    <a:lnTo>
                      <a:pt x="1729" y="2371"/>
                    </a:lnTo>
                    <a:lnTo>
                      <a:pt x="1775" y="2329"/>
                    </a:lnTo>
                    <a:lnTo>
                      <a:pt x="1825" y="2293"/>
                    </a:lnTo>
                    <a:lnTo>
                      <a:pt x="1877" y="2260"/>
                    </a:lnTo>
                    <a:lnTo>
                      <a:pt x="1934" y="2233"/>
                    </a:lnTo>
                    <a:lnTo>
                      <a:pt x="1993" y="2212"/>
                    </a:lnTo>
                    <a:lnTo>
                      <a:pt x="2055" y="2196"/>
                    </a:lnTo>
                    <a:lnTo>
                      <a:pt x="2120" y="2185"/>
                    </a:lnTo>
                    <a:lnTo>
                      <a:pt x="2186" y="2182"/>
                    </a:lnTo>
                    <a:close/>
                    <a:moveTo>
                      <a:pt x="944" y="1984"/>
                    </a:moveTo>
                    <a:lnTo>
                      <a:pt x="1491" y="1984"/>
                    </a:lnTo>
                    <a:lnTo>
                      <a:pt x="1505" y="1986"/>
                    </a:lnTo>
                    <a:lnTo>
                      <a:pt x="1519" y="1994"/>
                    </a:lnTo>
                    <a:lnTo>
                      <a:pt x="1531" y="2004"/>
                    </a:lnTo>
                    <a:lnTo>
                      <a:pt x="1537" y="2018"/>
                    </a:lnTo>
                    <a:lnTo>
                      <a:pt x="1540" y="2034"/>
                    </a:lnTo>
                    <a:lnTo>
                      <a:pt x="1540" y="2083"/>
                    </a:lnTo>
                    <a:lnTo>
                      <a:pt x="1537" y="2099"/>
                    </a:lnTo>
                    <a:lnTo>
                      <a:pt x="1531" y="2113"/>
                    </a:lnTo>
                    <a:lnTo>
                      <a:pt x="1519" y="2123"/>
                    </a:lnTo>
                    <a:lnTo>
                      <a:pt x="1505" y="2131"/>
                    </a:lnTo>
                    <a:lnTo>
                      <a:pt x="1491" y="2133"/>
                    </a:lnTo>
                    <a:lnTo>
                      <a:pt x="944" y="2133"/>
                    </a:lnTo>
                    <a:lnTo>
                      <a:pt x="928" y="2131"/>
                    </a:lnTo>
                    <a:lnTo>
                      <a:pt x="914" y="2123"/>
                    </a:lnTo>
                    <a:lnTo>
                      <a:pt x="904" y="2113"/>
                    </a:lnTo>
                    <a:lnTo>
                      <a:pt x="896" y="2099"/>
                    </a:lnTo>
                    <a:lnTo>
                      <a:pt x="894" y="2083"/>
                    </a:lnTo>
                    <a:lnTo>
                      <a:pt x="894" y="2034"/>
                    </a:lnTo>
                    <a:lnTo>
                      <a:pt x="896" y="2018"/>
                    </a:lnTo>
                    <a:lnTo>
                      <a:pt x="904" y="2004"/>
                    </a:lnTo>
                    <a:lnTo>
                      <a:pt x="914" y="1994"/>
                    </a:lnTo>
                    <a:lnTo>
                      <a:pt x="928" y="1986"/>
                    </a:lnTo>
                    <a:lnTo>
                      <a:pt x="944" y="1984"/>
                    </a:lnTo>
                    <a:close/>
                    <a:moveTo>
                      <a:pt x="769" y="1894"/>
                    </a:moveTo>
                    <a:lnTo>
                      <a:pt x="783" y="1897"/>
                    </a:lnTo>
                    <a:lnTo>
                      <a:pt x="795" y="1905"/>
                    </a:lnTo>
                    <a:lnTo>
                      <a:pt x="805" y="1916"/>
                    </a:lnTo>
                    <a:lnTo>
                      <a:pt x="810" y="1930"/>
                    </a:lnTo>
                    <a:lnTo>
                      <a:pt x="810" y="1943"/>
                    </a:lnTo>
                    <a:lnTo>
                      <a:pt x="807" y="1957"/>
                    </a:lnTo>
                    <a:lnTo>
                      <a:pt x="800" y="1970"/>
                    </a:lnTo>
                    <a:lnTo>
                      <a:pt x="616" y="2175"/>
                    </a:lnTo>
                    <a:lnTo>
                      <a:pt x="606" y="2183"/>
                    </a:lnTo>
                    <a:lnTo>
                      <a:pt x="594" y="2188"/>
                    </a:lnTo>
                    <a:lnTo>
                      <a:pt x="581" y="2191"/>
                    </a:lnTo>
                    <a:lnTo>
                      <a:pt x="567" y="2187"/>
                    </a:lnTo>
                    <a:lnTo>
                      <a:pt x="553" y="2180"/>
                    </a:lnTo>
                    <a:lnTo>
                      <a:pt x="439" y="2088"/>
                    </a:lnTo>
                    <a:lnTo>
                      <a:pt x="430" y="2078"/>
                    </a:lnTo>
                    <a:lnTo>
                      <a:pt x="423" y="2065"/>
                    </a:lnTo>
                    <a:lnTo>
                      <a:pt x="422" y="2052"/>
                    </a:lnTo>
                    <a:lnTo>
                      <a:pt x="425" y="2038"/>
                    </a:lnTo>
                    <a:lnTo>
                      <a:pt x="432" y="2024"/>
                    </a:lnTo>
                    <a:lnTo>
                      <a:pt x="442" y="2015"/>
                    </a:lnTo>
                    <a:lnTo>
                      <a:pt x="456" y="2010"/>
                    </a:lnTo>
                    <a:lnTo>
                      <a:pt x="470" y="2007"/>
                    </a:lnTo>
                    <a:lnTo>
                      <a:pt x="484" y="2011"/>
                    </a:lnTo>
                    <a:lnTo>
                      <a:pt x="496" y="2018"/>
                    </a:lnTo>
                    <a:lnTo>
                      <a:pt x="576" y="2082"/>
                    </a:lnTo>
                    <a:lnTo>
                      <a:pt x="731" y="1909"/>
                    </a:lnTo>
                    <a:lnTo>
                      <a:pt x="742" y="1899"/>
                    </a:lnTo>
                    <a:lnTo>
                      <a:pt x="755" y="1895"/>
                    </a:lnTo>
                    <a:lnTo>
                      <a:pt x="769" y="1894"/>
                    </a:lnTo>
                    <a:close/>
                    <a:moveTo>
                      <a:pt x="944" y="1588"/>
                    </a:moveTo>
                    <a:lnTo>
                      <a:pt x="1738" y="1588"/>
                    </a:lnTo>
                    <a:lnTo>
                      <a:pt x="1754" y="1590"/>
                    </a:lnTo>
                    <a:lnTo>
                      <a:pt x="1768" y="1597"/>
                    </a:lnTo>
                    <a:lnTo>
                      <a:pt x="1778" y="1608"/>
                    </a:lnTo>
                    <a:lnTo>
                      <a:pt x="1786" y="1621"/>
                    </a:lnTo>
                    <a:lnTo>
                      <a:pt x="1788" y="1637"/>
                    </a:lnTo>
                    <a:lnTo>
                      <a:pt x="1788" y="1687"/>
                    </a:lnTo>
                    <a:lnTo>
                      <a:pt x="1786" y="1702"/>
                    </a:lnTo>
                    <a:lnTo>
                      <a:pt x="1778" y="1716"/>
                    </a:lnTo>
                    <a:lnTo>
                      <a:pt x="1768" y="1727"/>
                    </a:lnTo>
                    <a:lnTo>
                      <a:pt x="1754" y="1734"/>
                    </a:lnTo>
                    <a:lnTo>
                      <a:pt x="1738" y="1736"/>
                    </a:lnTo>
                    <a:lnTo>
                      <a:pt x="944" y="1736"/>
                    </a:lnTo>
                    <a:lnTo>
                      <a:pt x="928" y="1734"/>
                    </a:lnTo>
                    <a:lnTo>
                      <a:pt x="914" y="1727"/>
                    </a:lnTo>
                    <a:lnTo>
                      <a:pt x="904" y="1716"/>
                    </a:lnTo>
                    <a:lnTo>
                      <a:pt x="896" y="1702"/>
                    </a:lnTo>
                    <a:lnTo>
                      <a:pt x="894" y="1687"/>
                    </a:lnTo>
                    <a:lnTo>
                      <a:pt x="894" y="1637"/>
                    </a:lnTo>
                    <a:lnTo>
                      <a:pt x="896" y="1621"/>
                    </a:lnTo>
                    <a:lnTo>
                      <a:pt x="904" y="1608"/>
                    </a:lnTo>
                    <a:lnTo>
                      <a:pt x="914" y="1597"/>
                    </a:lnTo>
                    <a:lnTo>
                      <a:pt x="928" y="1590"/>
                    </a:lnTo>
                    <a:lnTo>
                      <a:pt x="944" y="1588"/>
                    </a:lnTo>
                    <a:close/>
                    <a:moveTo>
                      <a:pt x="769" y="1472"/>
                    </a:moveTo>
                    <a:lnTo>
                      <a:pt x="783" y="1475"/>
                    </a:lnTo>
                    <a:lnTo>
                      <a:pt x="795" y="1483"/>
                    </a:lnTo>
                    <a:lnTo>
                      <a:pt x="805" y="1494"/>
                    </a:lnTo>
                    <a:lnTo>
                      <a:pt x="810" y="1508"/>
                    </a:lnTo>
                    <a:lnTo>
                      <a:pt x="810" y="1521"/>
                    </a:lnTo>
                    <a:lnTo>
                      <a:pt x="807" y="1535"/>
                    </a:lnTo>
                    <a:lnTo>
                      <a:pt x="800" y="1548"/>
                    </a:lnTo>
                    <a:lnTo>
                      <a:pt x="616" y="1753"/>
                    </a:lnTo>
                    <a:lnTo>
                      <a:pt x="606" y="1761"/>
                    </a:lnTo>
                    <a:lnTo>
                      <a:pt x="594" y="1767"/>
                    </a:lnTo>
                    <a:lnTo>
                      <a:pt x="581" y="1769"/>
                    </a:lnTo>
                    <a:lnTo>
                      <a:pt x="567" y="1765"/>
                    </a:lnTo>
                    <a:lnTo>
                      <a:pt x="553" y="1758"/>
                    </a:lnTo>
                    <a:lnTo>
                      <a:pt x="439" y="1667"/>
                    </a:lnTo>
                    <a:lnTo>
                      <a:pt x="430" y="1656"/>
                    </a:lnTo>
                    <a:lnTo>
                      <a:pt x="423" y="1643"/>
                    </a:lnTo>
                    <a:lnTo>
                      <a:pt x="422" y="1630"/>
                    </a:lnTo>
                    <a:lnTo>
                      <a:pt x="425" y="1615"/>
                    </a:lnTo>
                    <a:lnTo>
                      <a:pt x="432" y="1602"/>
                    </a:lnTo>
                    <a:lnTo>
                      <a:pt x="442" y="1593"/>
                    </a:lnTo>
                    <a:lnTo>
                      <a:pt x="456" y="1588"/>
                    </a:lnTo>
                    <a:lnTo>
                      <a:pt x="470" y="1586"/>
                    </a:lnTo>
                    <a:lnTo>
                      <a:pt x="484" y="1589"/>
                    </a:lnTo>
                    <a:lnTo>
                      <a:pt x="496" y="1596"/>
                    </a:lnTo>
                    <a:lnTo>
                      <a:pt x="576" y="1660"/>
                    </a:lnTo>
                    <a:lnTo>
                      <a:pt x="731" y="1487"/>
                    </a:lnTo>
                    <a:lnTo>
                      <a:pt x="742" y="1477"/>
                    </a:lnTo>
                    <a:lnTo>
                      <a:pt x="755" y="1473"/>
                    </a:lnTo>
                    <a:lnTo>
                      <a:pt x="769" y="1472"/>
                    </a:lnTo>
                    <a:close/>
                    <a:moveTo>
                      <a:pt x="944" y="1140"/>
                    </a:moveTo>
                    <a:lnTo>
                      <a:pt x="1738" y="1140"/>
                    </a:lnTo>
                    <a:lnTo>
                      <a:pt x="1754" y="1144"/>
                    </a:lnTo>
                    <a:lnTo>
                      <a:pt x="1768" y="1150"/>
                    </a:lnTo>
                    <a:lnTo>
                      <a:pt x="1778" y="1162"/>
                    </a:lnTo>
                    <a:lnTo>
                      <a:pt x="1786" y="1175"/>
                    </a:lnTo>
                    <a:lnTo>
                      <a:pt x="1788" y="1190"/>
                    </a:lnTo>
                    <a:lnTo>
                      <a:pt x="1788" y="1240"/>
                    </a:lnTo>
                    <a:lnTo>
                      <a:pt x="1786" y="1255"/>
                    </a:lnTo>
                    <a:lnTo>
                      <a:pt x="1778" y="1269"/>
                    </a:lnTo>
                    <a:lnTo>
                      <a:pt x="1768" y="1280"/>
                    </a:lnTo>
                    <a:lnTo>
                      <a:pt x="1754" y="1287"/>
                    </a:lnTo>
                    <a:lnTo>
                      <a:pt x="1738" y="1290"/>
                    </a:lnTo>
                    <a:lnTo>
                      <a:pt x="944" y="1290"/>
                    </a:lnTo>
                    <a:lnTo>
                      <a:pt x="928" y="1287"/>
                    </a:lnTo>
                    <a:lnTo>
                      <a:pt x="914" y="1280"/>
                    </a:lnTo>
                    <a:lnTo>
                      <a:pt x="904" y="1269"/>
                    </a:lnTo>
                    <a:lnTo>
                      <a:pt x="896" y="1255"/>
                    </a:lnTo>
                    <a:lnTo>
                      <a:pt x="894" y="1240"/>
                    </a:lnTo>
                    <a:lnTo>
                      <a:pt x="894" y="1190"/>
                    </a:lnTo>
                    <a:lnTo>
                      <a:pt x="896" y="1175"/>
                    </a:lnTo>
                    <a:lnTo>
                      <a:pt x="904" y="1162"/>
                    </a:lnTo>
                    <a:lnTo>
                      <a:pt x="914" y="1150"/>
                    </a:lnTo>
                    <a:lnTo>
                      <a:pt x="928" y="1144"/>
                    </a:lnTo>
                    <a:lnTo>
                      <a:pt x="944" y="1140"/>
                    </a:lnTo>
                    <a:close/>
                    <a:moveTo>
                      <a:pt x="769" y="1030"/>
                    </a:moveTo>
                    <a:lnTo>
                      <a:pt x="783" y="1034"/>
                    </a:lnTo>
                    <a:lnTo>
                      <a:pt x="795" y="1042"/>
                    </a:lnTo>
                    <a:lnTo>
                      <a:pt x="805" y="1053"/>
                    </a:lnTo>
                    <a:lnTo>
                      <a:pt x="810" y="1066"/>
                    </a:lnTo>
                    <a:lnTo>
                      <a:pt x="810" y="1081"/>
                    </a:lnTo>
                    <a:lnTo>
                      <a:pt x="807" y="1094"/>
                    </a:lnTo>
                    <a:lnTo>
                      <a:pt x="800" y="1106"/>
                    </a:lnTo>
                    <a:lnTo>
                      <a:pt x="616" y="1312"/>
                    </a:lnTo>
                    <a:lnTo>
                      <a:pt x="606" y="1320"/>
                    </a:lnTo>
                    <a:lnTo>
                      <a:pt x="594" y="1326"/>
                    </a:lnTo>
                    <a:lnTo>
                      <a:pt x="581" y="1327"/>
                    </a:lnTo>
                    <a:lnTo>
                      <a:pt x="567" y="1325"/>
                    </a:lnTo>
                    <a:lnTo>
                      <a:pt x="553" y="1317"/>
                    </a:lnTo>
                    <a:lnTo>
                      <a:pt x="439" y="1226"/>
                    </a:lnTo>
                    <a:lnTo>
                      <a:pt x="430" y="1215"/>
                    </a:lnTo>
                    <a:lnTo>
                      <a:pt x="423" y="1202"/>
                    </a:lnTo>
                    <a:lnTo>
                      <a:pt x="422" y="1188"/>
                    </a:lnTo>
                    <a:lnTo>
                      <a:pt x="425" y="1174"/>
                    </a:lnTo>
                    <a:lnTo>
                      <a:pt x="432" y="1162"/>
                    </a:lnTo>
                    <a:lnTo>
                      <a:pt x="442" y="1152"/>
                    </a:lnTo>
                    <a:lnTo>
                      <a:pt x="456" y="1146"/>
                    </a:lnTo>
                    <a:lnTo>
                      <a:pt x="470" y="1145"/>
                    </a:lnTo>
                    <a:lnTo>
                      <a:pt x="484" y="1147"/>
                    </a:lnTo>
                    <a:lnTo>
                      <a:pt x="496" y="1154"/>
                    </a:lnTo>
                    <a:lnTo>
                      <a:pt x="576" y="1218"/>
                    </a:lnTo>
                    <a:lnTo>
                      <a:pt x="731" y="1046"/>
                    </a:lnTo>
                    <a:lnTo>
                      <a:pt x="742" y="1036"/>
                    </a:lnTo>
                    <a:lnTo>
                      <a:pt x="755" y="1031"/>
                    </a:lnTo>
                    <a:lnTo>
                      <a:pt x="769" y="1030"/>
                    </a:lnTo>
                    <a:close/>
                    <a:moveTo>
                      <a:pt x="150" y="347"/>
                    </a:moveTo>
                    <a:lnTo>
                      <a:pt x="552" y="347"/>
                    </a:lnTo>
                    <a:lnTo>
                      <a:pt x="548" y="372"/>
                    </a:lnTo>
                    <a:lnTo>
                      <a:pt x="547" y="399"/>
                    </a:lnTo>
                    <a:lnTo>
                      <a:pt x="550" y="439"/>
                    </a:lnTo>
                    <a:lnTo>
                      <a:pt x="559" y="477"/>
                    </a:lnTo>
                    <a:lnTo>
                      <a:pt x="574" y="511"/>
                    </a:lnTo>
                    <a:lnTo>
                      <a:pt x="594" y="544"/>
                    </a:lnTo>
                    <a:lnTo>
                      <a:pt x="618" y="572"/>
                    </a:lnTo>
                    <a:lnTo>
                      <a:pt x="648" y="598"/>
                    </a:lnTo>
                    <a:lnTo>
                      <a:pt x="681" y="618"/>
                    </a:lnTo>
                    <a:lnTo>
                      <a:pt x="715" y="632"/>
                    </a:lnTo>
                    <a:lnTo>
                      <a:pt x="753" y="642"/>
                    </a:lnTo>
                    <a:lnTo>
                      <a:pt x="793" y="645"/>
                    </a:lnTo>
                    <a:lnTo>
                      <a:pt x="1442" y="645"/>
                    </a:lnTo>
                    <a:lnTo>
                      <a:pt x="1482" y="642"/>
                    </a:lnTo>
                    <a:lnTo>
                      <a:pt x="1520" y="632"/>
                    </a:lnTo>
                    <a:lnTo>
                      <a:pt x="1555" y="618"/>
                    </a:lnTo>
                    <a:lnTo>
                      <a:pt x="1588" y="597"/>
                    </a:lnTo>
                    <a:lnTo>
                      <a:pt x="1616" y="572"/>
                    </a:lnTo>
                    <a:lnTo>
                      <a:pt x="1641" y="543"/>
                    </a:lnTo>
                    <a:lnTo>
                      <a:pt x="1661" y="510"/>
                    </a:lnTo>
                    <a:lnTo>
                      <a:pt x="1676" y="475"/>
                    </a:lnTo>
                    <a:lnTo>
                      <a:pt x="1686" y="436"/>
                    </a:lnTo>
                    <a:lnTo>
                      <a:pt x="1689" y="396"/>
                    </a:lnTo>
                    <a:lnTo>
                      <a:pt x="1688" y="371"/>
                    </a:lnTo>
                    <a:lnTo>
                      <a:pt x="1683" y="347"/>
                    </a:lnTo>
                    <a:lnTo>
                      <a:pt x="1987" y="347"/>
                    </a:lnTo>
                    <a:lnTo>
                      <a:pt x="2029" y="349"/>
                    </a:lnTo>
                    <a:lnTo>
                      <a:pt x="2067" y="356"/>
                    </a:lnTo>
                    <a:lnTo>
                      <a:pt x="2101" y="366"/>
                    </a:lnTo>
                    <a:lnTo>
                      <a:pt x="2132" y="379"/>
                    </a:lnTo>
                    <a:lnTo>
                      <a:pt x="2159" y="396"/>
                    </a:lnTo>
                    <a:lnTo>
                      <a:pt x="2182" y="416"/>
                    </a:lnTo>
                    <a:lnTo>
                      <a:pt x="2201" y="438"/>
                    </a:lnTo>
                    <a:lnTo>
                      <a:pt x="2215" y="462"/>
                    </a:lnTo>
                    <a:lnTo>
                      <a:pt x="2226" y="488"/>
                    </a:lnTo>
                    <a:lnTo>
                      <a:pt x="2233" y="517"/>
                    </a:lnTo>
                    <a:lnTo>
                      <a:pt x="2235" y="546"/>
                    </a:lnTo>
                    <a:lnTo>
                      <a:pt x="2235" y="2036"/>
                    </a:lnTo>
                    <a:lnTo>
                      <a:pt x="2210" y="2035"/>
                    </a:lnTo>
                    <a:lnTo>
                      <a:pt x="2186" y="2034"/>
                    </a:lnTo>
                    <a:lnTo>
                      <a:pt x="2118" y="2037"/>
                    </a:lnTo>
                    <a:lnTo>
                      <a:pt x="2051" y="2045"/>
                    </a:lnTo>
                    <a:lnTo>
                      <a:pt x="1987" y="2060"/>
                    </a:lnTo>
                    <a:lnTo>
                      <a:pt x="1987" y="893"/>
                    </a:lnTo>
                    <a:lnTo>
                      <a:pt x="249" y="893"/>
                    </a:lnTo>
                    <a:lnTo>
                      <a:pt x="249" y="2876"/>
                    </a:lnTo>
                    <a:lnTo>
                      <a:pt x="1394" y="2876"/>
                    </a:lnTo>
                    <a:lnTo>
                      <a:pt x="1400" y="2942"/>
                    </a:lnTo>
                    <a:lnTo>
                      <a:pt x="1412" y="3005"/>
                    </a:lnTo>
                    <a:lnTo>
                      <a:pt x="1429" y="3066"/>
                    </a:lnTo>
                    <a:lnTo>
                      <a:pt x="1450" y="3125"/>
                    </a:lnTo>
                    <a:lnTo>
                      <a:pt x="199" y="3125"/>
                    </a:lnTo>
                    <a:lnTo>
                      <a:pt x="163" y="3122"/>
                    </a:lnTo>
                    <a:lnTo>
                      <a:pt x="130" y="3112"/>
                    </a:lnTo>
                    <a:lnTo>
                      <a:pt x="99" y="3097"/>
                    </a:lnTo>
                    <a:lnTo>
                      <a:pt x="71" y="3079"/>
                    </a:lnTo>
                    <a:lnTo>
                      <a:pt x="47" y="3054"/>
                    </a:lnTo>
                    <a:lnTo>
                      <a:pt x="27" y="3027"/>
                    </a:lnTo>
                    <a:lnTo>
                      <a:pt x="13" y="2995"/>
                    </a:lnTo>
                    <a:lnTo>
                      <a:pt x="3" y="2962"/>
                    </a:lnTo>
                    <a:lnTo>
                      <a:pt x="0" y="2926"/>
                    </a:lnTo>
                    <a:lnTo>
                      <a:pt x="0" y="546"/>
                    </a:lnTo>
                    <a:lnTo>
                      <a:pt x="3" y="513"/>
                    </a:lnTo>
                    <a:lnTo>
                      <a:pt x="9" y="483"/>
                    </a:lnTo>
                    <a:lnTo>
                      <a:pt x="21" y="455"/>
                    </a:lnTo>
                    <a:lnTo>
                      <a:pt x="36" y="428"/>
                    </a:lnTo>
                    <a:lnTo>
                      <a:pt x="53" y="405"/>
                    </a:lnTo>
                    <a:lnTo>
                      <a:pt x="71" y="385"/>
                    </a:lnTo>
                    <a:lnTo>
                      <a:pt x="91" y="369"/>
                    </a:lnTo>
                    <a:lnTo>
                      <a:pt x="111" y="358"/>
                    </a:lnTo>
                    <a:lnTo>
                      <a:pt x="131" y="349"/>
                    </a:lnTo>
                    <a:lnTo>
                      <a:pt x="150" y="347"/>
                    </a:lnTo>
                    <a:close/>
                    <a:moveTo>
                      <a:pt x="1118" y="99"/>
                    </a:moveTo>
                    <a:lnTo>
                      <a:pt x="1098" y="102"/>
                    </a:lnTo>
                    <a:lnTo>
                      <a:pt x="1080" y="109"/>
                    </a:lnTo>
                    <a:lnTo>
                      <a:pt x="1065" y="121"/>
                    </a:lnTo>
                    <a:lnTo>
                      <a:pt x="1053" y="136"/>
                    </a:lnTo>
                    <a:lnTo>
                      <a:pt x="1046" y="154"/>
                    </a:lnTo>
                    <a:lnTo>
                      <a:pt x="1043" y="174"/>
                    </a:lnTo>
                    <a:lnTo>
                      <a:pt x="1046" y="194"/>
                    </a:lnTo>
                    <a:lnTo>
                      <a:pt x="1053" y="211"/>
                    </a:lnTo>
                    <a:lnTo>
                      <a:pt x="1065" y="226"/>
                    </a:lnTo>
                    <a:lnTo>
                      <a:pt x="1080" y="238"/>
                    </a:lnTo>
                    <a:lnTo>
                      <a:pt x="1098" y="245"/>
                    </a:lnTo>
                    <a:lnTo>
                      <a:pt x="1118" y="248"/>
                    </a:lnTo>
                    <a:lnTo>
                      <a:pt x="1138" y="245"/>
                    </a:lnTo>
                    <a:lnTo>
                      <a:pt x="1156" y="238"/>
                    </a:lnTo>
                    <a:lnTo>
                      <a:pt x="1170" y="226"/>
                    </a:lnTo>
                    <a:lnTo>
                      <a:pt x="1182" y="211"/>
                    </a:lnTo>
                    <a:lnTo>
                      <a:pt x="1189" y="194"/>
                    </a:lnTo>
                    <a:lnTo>
                      <a:pt x="1193" y="174"/>
                    </a:lnTo>
                    <a:lnTo>
                      <a:pt x="1189" y="154"/>
                    </a:lnTo>
                    <a:lnTo>
                      <a:pt x="1182" y="136"/>
                    </a:lnTo>
                    <a:lnTo>
                      <a:pt x="1170" y="121"/>
                    </a:lnTo>
                    <a:lnTo>
                      <a:pt x="1156" y="109"/>
                    </a:lnTo>
                    <a:lnTo>
                      <a:pt x="1138" y="102"/>
                    </a:lnTo>
                    <a:lnTo>
                      <a:pt x="1118" y="99"/>
                    </a:lnTo>
                    <a:close/>
                    <a:moveTo>
                      <a:pt x="1116" y="0"/>
                    </a:moveTo>
                    <a:lnTo>
                      <a:pt x="1120" y="0"/>
                    </a:lnTo>
                    <a:lnTo>
                      <a:pt x="1150" y="3"/>
                    </a:lnTo>
                    <a:lnTo>
                      <a:pt x="1180" y="11"/>
                    </a:lnTo>
                    <a:lnTo>
                      <a:pt x="1206" y="23"/>
                    </a:lnTo>
                    <a:lnTo>
                      <a:pt x="1230" y="40"/>
                    </a:lnTo>
                    <a:lnTo>
                      <a:pt x="1252" y="61"/>
                    </a:lnTo>
                    <a:lnTo>
                      <a:pt x="1268" y="85"/>
                    </a:lnTo>
                    <a:lnTo>
                      <a:pt x="1281" y="112"/>
                    </a:lnTo>
                    <a:lnTo>
                      <a:pt x="1288" y="141"/>
                    </a:lnTo>
                    <a:lnTo>
                      <a:pt x="1292" y="171"/>
                    </a:lnTo>
                    <a:lnTo>
                      <a:pt x="1292" y="174"/>
                    </a:lnTo>
                    <a:lnTo>
                      <a:pt x="1294" y="194"/>
                    </a:lnTo>
                    <a:lnTo>
                      <a:pt x="1302" y="211"/>
                    </a:lnTo>
                    <a:lnTo>
                      <a:pt x="1314" y="226"/>
                    </a:lnTo>
                    <a:lnTo>
                      <a:pt x="1328" y="238"/>
                    </a:lnTo>
                    <a:lnTo>
                      <a:pt x="1345" y="245"/>
                    </a:lnTo>
                    <a:lnTo>
                      <a:pt x="1365" y="248"/>
                    </a:lnTo>
                    <a:lnTo>
                      <a:pt x="1442" y="248"/>
                    </a:lnTo>
                    <a:lnTo>
                      <a:pt x="1472" y="251"/>
                    </a:lnTo>
                    <a:lnTo>
                      <a:pt x="1499" y="260"/>
                    </a:lnTo>
                    <a:lnTo>
                      <a:pt x="1524" y="274"/>
                    </a:lnTo>
                    <a:lnTo>
                      <a:pt x="1547" y="291"/>
                    </a:lnTo>
                    <a:lnTo>
                      <a:pt x="1564" y="312"/>
                    </a:lnTo>
                    <a:lnTo>
                      <a:pt x="1578" y="338"/>
                    </a:lnTo>
                    <a:lnTo>
                      <a:pt x="1587" y="366"/>
                    </a:lnTo>
                    <a:lnTo>
                      <a:pt x="1590" y="396"/>
                    </a:lnTo>
                    <a:lnTo>
                      <a:pt x="1590" y="399"/>
                    </a:lnTo>
                    <a:lnTo>
                      <a:pt x="1587" y="428"/>
                    </a:lnTo>
                    <a:lnTo>
                      <a:pt x="1578" y="456"/>
                    </a:lnTo>
                    <a:lnTo>
                      <a:pt x="1564" y="481"/>
                    </a:lnTo>
                    <a:lnTo>
                      <a:pt x="1547" y="503"/>
                    </a:lnTo>
                    <a:lnTo>
                      <a:pt x="1524" y="521"/>
                    </a:lnTo>
                    <a:lnTo>
                      <a:pt x="1499" y="534"/>
                    </a:lnTo>
                    <a:lnTo>
                      <a:pt x="1472" y="543"/>
                    </a:lnTo>
                    <a:lnTo>
                      <a:pt x="1442" y="546"/>
                    </a:lnTo>
                    <a:lnTo>
                      <a:pt x="793" y="546"/>
                    </a:lnTo>
                    <a:lnTo>
                      <a:pt x="764" y="543"/>
                    </a:lnTo>
                    <a:lnTo>
                      <a:pt x="736" y="534"/>
                    </a:lnTo>
                    <a:lnTo>
                      <a:pt x="711" y="521"/>
                    </a:lnTo>
                    <a:lnTo>
                      <a:pt x="689" y="503"/>
                    </a:lnTo>
                    <a:lnTo>
                      <a:pt x="671" y="481"/>
                    </a:lnTo>
                    <a:lnTo>
                      <a:pt x="657" y="456"/>
                    </a:lnTo>
                    <a:lnTo>
                      <a:pt x="649" y="428"/>
                    </a:lnTo>
                    <a:lnTo>
                      <a:pt x="646" y="399"/>
                    </a:lnTo>
                    <a:lnTo>
                      <a:pt x="646" y="396"/>
                    </a:lnTo>
                    <a:lnTo>
                      <a:pt x="649" y="366"/>
                    </a:lnTo>
                    <a:lnTo>
                      <a:pt x="657" y="338"/>
                    </a:lnTo>
                    <a:lnTo>
                      <a:pt x="671" y="312"/>
                    </a:lnTo>
                    <a:lnTo>
                      <a:pt x="689" y="291"/>
                    </a:lnTo>
                    <a:lnTo>
                      <a:pt x="711" y="274"/>
                    </a:lnTo>
                    <a:lnTo>
                      <a:pt x="736" y="260"/>
                    </a:lnTo>
                    <a:lnTo>
                      <a:pt x="764" y="251"/>
                    </a:lnTo>
                    <a:lnTo>
                      <a:pt x="793" y="248"/>
                    </a:lnTo>
                    <a:lnTo>
                      <a:pt x="870" y="248"/>
                    </a:lnTo>
                    <a:lnTo>
                      <a:pt x="889" y="245"/>
                    </a:lnTo>
                    <a:lnTo>
                      <a:pt x="907" y="238"/>
                    </a:lnTo>
                    <a:lnTo>
                      <a:pt x="922" y="226"/>
                    </a:lnTo>
                    <a:lnTo>
                      <a:pt x="933" y="211"/>
                    </a:lnTo>
                    <a:lnTo>
                      <a:pt x="941" y="194"/>
                    </a:lnTo>
                    <a:lnTo>
                      <a:pt x="944" y="174"/>
                    </a:lnTo>
                    <a:lnTo>
                      <a:pt x="944" y="171"/>
                    </a:lnTo>
                    <a:lnTo>
                      <a:pt x="947" y="141"/>
                    </a:lnTo>
                    <a:lnTo>
                      <a:pt x="954" y="112"/>
                    </a:lnTo>
                    <a:lnTo>
                      <a:pt x="967" y="85"/>
                    </a:lnTo>
                    <a:lnTo>
                      <a:pt x="984" y="61"/>
                    </a:lnTo>
                    <a:lnTo>
                      <a:pt x="1005" y="40"/>
                    </a:lnTo>
                    <a:lnTo>
                      <a:pt x="1029" y="23"/>
                    </a:lnTo>
                    <a:lnTo>
                      <a:pt x="1056" y="11"/>
                    </a:lnTo>
                    <a:lnTo>
                      <a:pt x="1085" y="3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05E2D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600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E9419980-94BC-F1F3-4ACC-6F10F9F9F9AE}"/>
                </a:ext>
              </a:extLst>
            </p:cNvPr>
            <p:cNvSpPr/>
            <p:nvPr/>
          </p:nvSpPr>
          <p:spPr>
            <a:xfrm flipH="1">
              <a:off x="537176" y="1402020"/>
              <a:ext cx="11654821" cy="5541233"/>
            </a:xfrm>
            <a:prstGeom prst="rect">
              <a:avLst/>
            </a:prstGeom>
            <a:solidFill>
              <a:schemeClr val="bg1"/>
            </a:solidFill>
            <a:ln w="698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6FE76F6-EC6C-7E2C-053C-15976F858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88" y="1802919"/>
            <a:ext cx="7137423" cy="40211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C6B6A58-25E0-D6DB-5FA5-3316D1424FA8}"/>
              </a:ext>
            </a:extLst>
          </p:cNvPr>
          <p:cNvSpPr/>
          <p:nvPr/>
        </p:nvSpPr>
        <p:spPr>
          <a:xfrm flipH="1">
            <a:off x="3336368" y="1210236"/>
            <a:ext cx="8452368" cy="313557"/>
          </a:xfrm>
          <a:prstGeom prst="rect">
            <a:avLst/>
          </a:prstGeom>
          <a:solidFill>
            <a:schemeClr val="bg1">
              <a:lumMod val="75000"/>
            </a:schemeClr>
          </a:solidFill>
          <a:ln w="698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4" name="그래픽 13" descr="확인 표시 단색으로 채워진">
            <a:extLst>
              <a:ext uri="{FF2B5EF4-FFF2-40B4-BE49-F238E27FC236}">
                <a16:creationId xmlns:a16="http://schemas.microsoft.com/office/drawing/2014/main" id="{ECD519DF-20AC-DF59-36FB-BF6020BF65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694" y="1252929"/>
            <a:ext cx="231679" cy="2316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7C2B2D-95F5-0FEC-2470-A1EEFE4A34DF}"/>
              </a:ext>
            </a:extLst>
          </p:cNvPr>
          <p:cNvSpPr txBox="1"/>
          <p:nvPr/>
        </p:nvSpPr>
        <p:spPr>
          <a:xfrm>
            <a:off x="3645474" y="1238387"/>
            <a:ext cx="74367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집값에 직접적으로 영향을 미치는 변수 파악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37F130B-B830-30E7-EB0C-F9CD294983ED}"/>
              </a:ext>
            </a:extLst>
          </p:cNvPr>
          <p:cNvSpPr/>
          <p:nvPr/>
        </p:nvSpPr>
        <p:spPr>
          <a:xfrm>
            <a:off x="3628373" y="5909812"/>
            <a:ext cx="5248867" cy="664828"/>
          </a:xfrm>
          <a:prstGeom prst="rect">
            <a:avLst/>
          </a:prstGeom>
          <a:noFill/>
          <a:ln w="38100">
            <a:solidFill>
              <a:srgbClr val="05D6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집값에 영향을 미치는 변수들을 순위별로 시각화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2E86C63-8265-2D7B-9718-B2E9F1A0B6CF}"/>
              </a:ext>
            </a:extLst>
          </p:cNvPr>
          <p:cNvSpPr/>
          <p:nvPr/>
        </p:nvSpPr>
        <p:spPr>
          <a:xfrm>
            <a:off x="3645474" y="5890762"/>
            <a:ext cx="472618" cy="4571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5205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3033</TotalTime>
  <Words>816</Words>
  <Application>Microsoft Office PowerPoint</Application>
  <PresentationFormat>와이드스크린</PresentationFormat>
  <Paragraphs>236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나눔고딕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임재형</cp:lastModifiedBy>
  <cp:revision>92</cp:revision>
  <dcterms:created xsi:type="dcterms:W3CDTF">2020-11-12T02:47:20Z</dcterms:created>
  <dcterms:modified xsi:type="dcterms:W3CDTF">2022-11-29T13:32:41Z</dcterms:modified>
</cp:coreProperties>
</file>